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601200" cy="12801600" type="A3"/>
  <p:notesSz cx="9601200" cy="128016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200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58345-EA07-413A-A645-B529E5CEF269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79763" y="1600200"/>
            <a:ext cx="3241675" cy="4321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60438" y="6161088"/>
            <a:ext cx="7680325" cy="50403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438775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59342-D0B6-4573-8679-67C26FBBB5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650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0090" y="3968496"/>
            <a:ext cx="8161020" cy="26883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0180" y="7168896"/>
            <a:ext cx="6720840" cy="3200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70CC6-DC6A-4FE1-8D82-B8BE47E43F76}" type="datetime1">
              <a:rPr lang="en-US" altLang="ja-JP" smtClean="0"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1ABB2-E220-4AF1-9EA8-AE37DFC76A31}" type="datetime1">
              <a:rPr lang="en-US" altLang="ja-JP" smtClean="0"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0060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44618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E6392-C075-4739-8505-3366923747A6}" type="datetime1">
              <a:rPr lang="en-US" altLang="ja-JP" smtClean="0"/>
              <a:t>12/8/2023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9337E-2585-4B4E-A5BA-1409312D0316}" type="datetime1">
              <a:rPr lang="en-US" altLang="ja-JP" smtClean="0"/>
              <a:t>12/8/2023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5C00E-12D9-42F6-8981-2CA4324A338C}" type="datetime1">
              <a:rPr lang="en-US" altLang="ja-JP" smtClean="0"/>
              <a:t>12/8/2023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060" y="512064"/>
            <a:ext cx="8641080" cy="20482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0060" y="2944368"/>
            <a:ext cx="8641080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64408" y="11905488"/>
            <a:ext cx="3072384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0060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AECD9-CC93-4132-A217-B7C6975D427E}" type="datetime1">
              <a:rPr lang="en-US" altLang="ja-JP" smtClean="0"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12864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763" y="232410"/>
            <a:ext cx="469201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「</a:t>
            </a:r>
            <a:r>
              <a:rPr sz="1600" b="1" spc="-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安否コール」家族</a:t>
            </a:r>
            <a:r>
              <a:rPr lang="ja-JP" altLang="en-US" sz="16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登録</a:t>
            </a:r>
            <a:r>
              <a:rPr sz="1600" b="1" spc="-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手順書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023" y="609600"/>
            <a:ext cx="4464050" cy="303530"/>
          </a:xfrm>
          <a:custGeom>
            <a:avLst/>
            <a:gdLst/>
            <a:ahLst/>
            <a:cxnLst/>
            <a:rect l="l" t="t" r="r" b="b"/>
            <a:pathLst>
              <a:path w="4464050" h="303530">
                <a:moveTo>
                  <a:pt x="4463796" y="0"/>
                </a:moveTo>
                <a:lnTo>
                  <a:pt x="0" y="0"/>
                </a:lnTo>
                <a:lnTo>
                  <a:pt x="0" y="303275"/>
                </a:lnTo>
                <a:lnTo>
                  <a:pt x="4463796" y="303275"/>
                </a:lnTo>
                <a:lnTo>
                  <a:pt x="4463796" y="0"/>
                </a:lnTo>
                <a:close/>
              </a:path>
            </a:pathLst>
          </a:custGeom>
          <a:solidFill>
            <a:srgbClr val="1B435D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9908" y="659426"/>
            <a:ext cx="28483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■</a:t>
            </a:r>
            <a:r>
              <a:rPr sz="1200" b="1" spc="6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家族登録手順</a:t>
            </a:r>
            <a:r>
              <a:rPr lang="ja-JP" altLang="en-US" sz="1200" b="1" spc="114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（</a:t>
            </a:r>
            <a:r>
              <a:rPr sz="1200" b="1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ユーザの操作</a:t>
            </a:r>
            <a:r>
              <a:rPr lang="ja-JP" altLang="en-US" sz="1200" b="1" spc="12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）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00600" y="568451"/>
            <a:ext cx="2540" cy="12099925"/>
          </a:xfrm>
          <a:custGeom>
            <a:avLst/>
            <a:gdLst/>
            <a:ahLst/>
            <a:cxnLst/>
            <a:rect l="l" t="t" r="r" b="b"/>
            <a:pathLst>
              <a:path w="2539" h="12099925">
                <a:moveTo>
                  <a:pt x="0" y="0"/>
                </a:moveTo>
                <a:lnTo>
                  <a:pt x="2412" y="12099328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3682" y="1104137"/>
            <a:ext cx="2789502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①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社員のマイページを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タ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817" y="5783072"/>
            <a:ext cx="369712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②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画面一番下「家族情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報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を追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加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・編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集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」を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タ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42991" y="1068844"/>
            <a:ext cx="3386328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 marR="5080" indent="-140335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④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ご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家族の氏名・ふりが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な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・メ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ー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ルア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ド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レス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ま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たは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携帯電話番号を入力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『登</a:t>
            </a:r>
            <a:r>
              <a:rPr sz="1100" spc="-1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録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』を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タ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42991" y="5757163"/>
            <a:ext cx="4058312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⑤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招待完了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です。登録したご家族のメールアドレスまたは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　携帯電話番号（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SMS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）に招待通知が届きます。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595" y="9242552"/>
            <a:ext cx="3204464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③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「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新規追加」をタップ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 marL="152400">
              <a:lnSpc>
                <a:spcPct val="100000"/>
              </a:lnSpc>
            </a:pPr>
            <a:r>
              <a:rPr sz="1100" spc="17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※</a:t>
            </a:r>
            <a:r>
              <a:rPr lang="ja-JP" altLang="en-US" sz="1100" spc="17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ご</a:t>
            </a:r>
            <a:r>
              <a:rPr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家族は最</a:t>
            </a:r>
            <a:r>
              <a:rPr sz="1100" spc="-1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大</a:t>
            </a:r>
            <a:r>
              <a:rPr sz="1100" spc="3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7</a:t>
            </a:r>
            <a:r>
              <a:rPr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人まで登</a:t>
            </a:r>
            <a:r>
              <a:rPr sz="1100" spc="-1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録</a:t>
            </a:r>
            <a:r>
              <a:rPr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可</a:t>
            </a:r>
            <a:r>
              <a:rPr sz="1100" spc="-1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能</a:t>
            </a:r>
            <a:r>
              <a:rPr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です</a:t>
            </a:r>
            <a:r>
              <a:rPr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562091" y="6526783"/>
            <a:ext cx="2675890" cy="3684904"/>
            <a:chOff x="5562091" y="6526783"/>
            <a:chExt cx="2675890" cy="3684904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74791" y="6539483"/>
              <a:ext cx="2650236" cy="365912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568441" y="6533133"/>
              <a:ext cx="2663190" cy="3672204"/>
            </a:xfrm>
            <a:custGeom>
              <a:avLst/>
              <a:gdLst/>
              <a:ahLst/>
              <a:cxnLst/>
              <a:rect l="l" t="t" r="r" b="b"/>
              <a:pathLst>
                <a:path w="2663190" h="3672204">
                  <a:moveTo>
                    <a:pt x="0" y="3671824"/>
                  </a:moveTo>
                  <a:lnTo>
                    <a:pt x="2662936" y="3671824"/>
                  </a:lnTo>
                  <a:lnTo>
                    <a:pt x="2662936" y="0"/>
                  </a:lnTo>
                  <a:lnTo>
                    <a:pt x="0" y="0"/>
                  </a:lnTo>
                  <a:lnTo>
                    <a:pt x="0" y="367182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7780" y="1632204"/>
            <a:ext cx="1999488" cy="3511296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71016" y="6556247"/>
            <a:ext cx="2097024" cy="203606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09259" y="1967483"/>
            <a:ext cx="2703576" cy="329183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56360" y="10073640"/>
            <a:ext cx="2127504" cy="1792224"/>
          </a:xfrm>
          <a:prstGeom prst="rect">
            <a:avLst/>
          </a:prstGeom>
        </p:spPr>
      </p:pic>
      <p:sp>
        <p:nvSpPr>
          <p:cNvPr id="19" name="object 14">
            <a:extLst>
              <a:ext uri="{FF2B5EF4-FFF2-40B4-BE49-F238E27FC236}">
                <a16:creationId xmlns:a16="http://schemas.microsoft.com/office/drawing/2014/main" id="{CF43F4D9-13F7-B66E-199B-FD3527EA9897}"/>
              </a:ext>
            </a:extLst>
          </p:cNvPr>
          <p:cNvSpPr txBox="1"/>
          <p:nvPr/>
        </p:nvSpPr>
        <p:spPr>
          <a:xfrm>
            <a:off x="6172200" y="64007"/>
            <a:ext cx="3298317" cy="362279"/>
          </a:xfrm>
          <a:prstGeom prst="rect">
            <a:avLst/>
          </a:prstGeom>
          <a:solidFill>
            <a:srgbClr val="92D050"/>
          </a:solidFill>
          <a:ln w="9525">
            <a:solidFill>
              <a:srgbClr val="BBBBBB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06045" algn="ctr">
              <a:lnSpc>
                <a:spcPct val="100000"/>
              </a:lnSpc>
              <a:spcBef>
                <a:spcPts val="425"/>
              </a:spcBef>
            </a:pPr>
            <a:r>
              <a:rPr sz="20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家族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登録</a:t>
            </a:r>
            <a:r>
              <a:rPr lang="ja-JP" altLang="en-US" sz="2000" b="1" spc="23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（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アプリ版）</a:t>
            </a:r>
            <a:endParaRPr sz="20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6C6D7633-8E57-1A94-BD4F-FC10098E48D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1</a:t>
            </a:fld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763" y="232410"/>
            <a:ext cx="3878579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16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「安否コール」家族登録手順書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023" y="571500"/>
            <a:ext cx="4464050" cy="303530"/>
          </a:xfrm>
          <a:custGeom>
            <a:avLst/>
            <a:gdLst/>
            <a:ahLst/>
            <a:cxnLst/>
            <a:rect l="l" t="t" r="r" b="b"/>
            <a:pathLst>
              <a:path w="4464050" h="303530">
                <a:moveTo>
                  <a:pt x="4463796" y="0"/>
                </a:moveTo>
                <a:lnTo>
                  <a:pt x="0" y="0"/>
                </a:lnTo>
                <a:lnTo>
                  <a:pt x="0" y="303275"/>
                </a:lnTo>
                <a:lnTo>
                  <a:pt x="4463796" y="303275"/>
                </a:lnTo>
                <a:lnTo>
                  <a:pt x="4463796" y="0"/>
                </a:lnTo>
                <a:close/>
              </a:path>
            </a:pathLst>
          </a:custGeom>
          <a:solidFill>
            <a:srgbClr val="1B435D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6250" y="624825"/>
            <a:ext cx="2772156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■</a:t>
            </a:r>
            <a:r>
              <a:rPr sz="1200" b="1" spc="3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家族登録手順（ご家族</a:t>
            </a:r>
            <a:r>
              <a:rPr lang="ja-JP" altLang="en-US" sz="1200" b="1" spc="3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の</a:t>
            </a:r>
            <a:r>
              <a:rPr sz="1200" b="1" spc="3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操作</a:t>
            </a:r>
            <a:r>
              <a:rPr sz="1200" b="1" spc="3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）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00600" y="568451"/>
            <a:ext cx="2540" cy="12099925"/>
          </a:xfrm>
          <a:custGeom>
            <a:avLst/>
            <a:gdLst/>
            <a:ahLst/>
            <a:cxnLst/>
            <a:rect l="l" t="t" r="r" b="b"/>
            <a:pathLst>
              <a:path w="2539" h="12099925">
                <a:moveTo>
                  <a:pt x="0" y="0"/>
                </a:moveTo>
                <a:lnTo>
                  <a:pt x="2412" y="12099328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9639" y="6823374"/>
            <a:ext cx="4185366" cy="546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91465" algn="l"/>
              </a:tabLst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②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安否コールより、招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待</a:t>
            </a:r>
            <a:r>
              <a:rPr lang="ja-JP" altLang="en-US"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通知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が届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き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ます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 </a:t>
            </a:r>
            <a:endParaRPr 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91465" algn="l"/>
              </a:tabLst>
            </a:pPr>
            <a:r>
              <a:rPr sz="1100" spc="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lang="ja-JP" altLang="en-US" sz="1100" spc="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 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「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ア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プ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リか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ら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登録</a:t>
            </a:r>
            <a:r>
              <a:rPr lang="ja-JP" altLang="en-US"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される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方は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こ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ちら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」</a:t>
            </a:r>
            <a:r>
              <a:rPr sz="1100" spc="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の</a:t>
            </a:r>
            <a:endParaRPr lang="en-US" sz="1100" spc="5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91465" algn="l"/>
              </a:tabLst>
            </a:pPr>
            <a:r>
              <a:rPr lang="ja-JP" altLang="en-US" sz="1100" spc="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　</a:t>
            </a:r>
            <a:r>
              <a:rPr sz="1100" spc="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URL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をタップしてください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116195" y="675512"/>
            <a:ext cx="4060106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1465" algn="l"/>
              </a:tabLst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③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赤枠内のご利用端末のリンクを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をタ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ッ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プし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ま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す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16195" y="8816467"/>
            <a:ext cx="128587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91465" algn="l"/>
              </a:tabLst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④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家族登録完了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です。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698" y="3006462"/>
            <a:ext cx="4617720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100" spc="-1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①お使いの端末に安否コールアプリをインストールします。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100" spc="-1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※ Store</a:t>
            </a:r>
            <a:r>
              <a:rPr lang="ja-JP" altLang="en-US" sz="1100" spc="-1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で「安否コール」と検索しても可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70763" y="959611"/>
            <a:ext cx="4360177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『事前準</a:t>
            </a:r>
            <a:r>
              <a:rPr sz="11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備</a:t>
            </a:r>
            <a:r>
              <a:rPr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』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以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下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のド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メ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イン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許可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す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るよう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設定し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てください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79932" y="2146691"/>
            <a:ext cx="2816860" cy="260328"/>
          </a:xfrm>
          <a:prstGeom prst="rect">
            <a:avLst/>
          </a:prstGeom>
          <a:ln w="19050">
            <a:solidFill>
              <a:srgbClr val="F89F47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415290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ドメイン：</a:t>
            </a:r>
            <a:r>
              <a:rPr sz="1400" spc="-2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bc</a:t>
            </a:r>
            <a:r>
              <a:rPr sz="1400" spc="-4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p</a:t>
            </a:r>
            <a:r>
              <a:rPr sz="1400" spc="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-</a:t>
            </a:r>
            <a:r>
              <a:rPr sz="1400" spc="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anpi.ne</a:t>
            </a:r>
            <a:r>
              <a:rPr sz="1400" spc="1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t</a:t>
            </a:r>
            <a:endParaRPr sz="140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223" y="3709409"/>
            <a:ext cx="1466088" cy="1415796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515505" y="5391368"/>
            <a:ext cx="41205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2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※</a:t>
            </a:r>
            <a:r>
              <a:rPr lang="ja-JP" altLang="en-US" sz="1400" spc="22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この時、</a:t>
            </a:r>
            <a:r>
              <a:rPr sz="1400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アプリは起動し</a:t>
            </a:r>
            <a:r>
              <a:rPr sz="1400" spc="-15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な</a:t>
            </a:r>
            <a:r>
              <a:rPr sz="1400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いで</a:t>
            </a:r>
            <a:r>
              <a:rPr sz="1400" spc="-15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く</a:t>
            </a:r>
            <a:r>
              <a:rPr sz="1400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ださい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  <a:endParaRPr sz="14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835141" y="1264666"/>
            <a:ext cx="2224405" cy="3271520"/>
            <a:chOff x="5835141" y="1264666"/>
            <a:chExt cx="2224405" cy="3271520"/>
          </a:xfrm>
        </p:grpSpPr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41491" y="1271016"/>
              <a:ext cx="2211323" cy="325831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838316" y="1267841"/>
              <a:ext cx="2218055" cy="3265170"/>
            </a:xfrm>
            <a:custGeom>
              <a:avLst/>
              <a:gdLst/>
              <a:ahLst/>
              <a:cxnLst/>
              <a:rect l="l" t="t" r="r" b="b"/>
              <a:pathLst>
                <a:path w="2218054" h="3265170">
                  <a:moveTo>
                    <a:pt x="0" y="3264662"/>
                  </a:moveTo>
                  <a:lnTo>
                    <a:pt x="2217673" y="3264662"/>
                  </a:lnTo>
                  <a:lnTo>
                    <a:pt x="2217673" y="0"/>
                  </a:lnTo>
                  <a:lnTo>
                    <a:pt x="0" y="0"/>
                  </a:lnTo>
                  <a:lnTo>
                    <a:pt x="0" y="3264662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6025133" y="3449573"/>
              <a:ext cx="1202690" cy="546100"/>
            </a:xfrm>
            <a:custGeom>
              <a:avLst/>
              <a:gdLst/>
              <a:ahLst/>
              <a:cxnLst/>
              <a:rect l="l" t="t" r="r" b="b"/>
              <a:pathLst>
                <a:path w="1202690" h="546100">
                  <a:moveTo>
                    <a:pt x="0" y="90931"/>
                  </a:moveTo>
                  <a:lnTo>
                    <a:pt x="7153" y="55560"/>
                  </a:lnTo>
                  <a:lnTo>
                    <a:pt x="26654" y="26654"/>
                  </a:lnTo>
                  <a:lnTo>
                    <a:pt x="55560" y="7153"/>
                  </a:lnTo>
                  <a:lnTo>
                    <a:pt x="90931" y="0"/>
                  </a:lnTo>
                  <a:lnTo>
                    <a:pt x="1111504" y="0"/>
                  </a:lnTo>
                  <a:lnTo>
                    <a:pt x="1146875" y="7153"/>
                  </a:lnTo>
                  <a:lnTo>
                    <a:pt x="1175781" y="26654"/>
                  </a:lnTo>
                  <a:lnTo>
                    <a:pt x="1195282" y="55560"/>
                  </a:lnTo>
                  <a:lnTo>
                    <a:pt x="1202436" y="90931"/>
                  </a:lnTo>
                  <a:lnTo>
                    <a:pt x="1202436" y="454659"/>
                  </a:lnTo>
                  <a:lnTo>
                    <a:pt x="1195282" y="490031"/>
                  </a:lnTo>
                  <a:lnTo>
                    <a:pt x="1175781" y="518937"/>
                  </a:lnTo>
                  <a:lnTo>
                    <a:pt x="1146875" y="538438"/>
                  </a:lnTo>
                  <a:lnTo>
                    <a:pt x="1111504" y="545592"/>
                  </a:lnTo>
                  <a:lnTo>
                    <a:pt x="90931" y="545592"/>
                  </a:lnTo>
                  <a:lnTo>
                    <a:pt x="55560" y="538438"/>
                  </a:lnTo>
                  <a:lnTo>
                    <a:pt x="26654" y="518937"/>
                  </a:lnTo>
                  <a:lnTo>
                    <a:pt x="7153" y="490031"/>
                  </a:lnTo>
                  <a:lnTo>
                    <a:pt x="0" y="454659"/>
                  </a:lnTo>
                  <a:lnTo>
                    <a:pt x="0" y="90931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333502" y="7940040"/>
            <a:ext cx="4109720" cy="3920490"/>
            <a:chOff x="333502" y="8276590"/>
            <a:chExt cx="4109720" cy="3583940"/>
          </a:xfrm>
        </p:grpSpPr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5077" y="8356868"/>
              <a:ext cx="3762362" cy="300148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336677" y="8279765"/>
              <a:ext cx="4103370" cy="3577590"/>
            </a:xfrm>
            <a:custGeom>
              <a:avLst/>
              <a:gdLst/>
              <a:ahLst/>
              <a:cxnLst/>
              <a:rect l="l" t="t" r="r" b="b"/>
              <a:pathLst>
                <a:path w="4103370" h="3577590">
                  <a:moveTo>
                    <a:pt x="0" y="3577081"/>
                  </a:moveTo>
                  <a:lnTo>
                    <a:pt x="4102862" y="3577081"/>
                  </a:lnTo>
                  <a:lnTo>
                    <a:pt x="4102862" y="0"/>
                  </a:lnTo>
                  <a:lnTo>
                    <a:pt x="0" y="0"/>
                  </a:lnTo>
                  <a:lnTo>
                    <a:pt x="0" y="357708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060" y="9846564"/>
              <a:ext cx="3941064" cy="65836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060" y="10792968"/>
              <a:ext cx="3941064" cy="65836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397002" y="9641586"/>
              <a:ext cx="4002404" cy="935990"/>
            </a:xfrm>
            <a:custGeom>
              <a:avLst/>
              <a:gdLst/>
              <a:ahLst/>
              <a:cxnLst/>
              <a:rect l="l" t="t" r="r" b="b"/>
              <a:pathLst>
                <a:path w="4002404" h="935990">
                  <a:moveTo>
                    <a:pt x="0" y="155955"/>
                  </a:moveTo>
                  <a:lnTo>
                    <a:pt x="7950" y="106671"/>
                  </a:lnTo>
                  <a:lnTo>
                    <a:pt x="30090" y="63861"/>
                  </a:lnTo>
                  <a:lnTo>
                    <a:pt x="63850" y="30097"/>
                  </a:lnTo>
                  <a:lnTo>
                    <a:pt x="106662" y="7953"/>
                  </a:lnTo>
                  <a:lnTo>
                    <a:pt x="155955" y="0"/>
                  </a:lnTo>
                  <a:lnTo>
                    <a:pt x="3846068" y="0"/>
                  </a:lnTo>
                  <a:lnTo>
                    <a:pt x="3895352" y="7953"/>
                  </a:lnTo>
                  <a:lnTo>
                    <a:pt x="3938162" y="30097"/>
                  </a:lnTo>
                  <a:lnTo>
                    <a:pt x="3971926" y="63861"/>
                  </a:lnTo>
                  <a:lnTo>
                    <a:pt x="3994070" y="106671"/>
                  </a:lnTo>
                  <a:lnTo>
                    <a:pt x="4002024" y="155955"/>
                  </a:lnTo>
                  <a:lnTo>
                    <a:pt x="4002024" y="779779"/>
                  </a:lnTo>
                  <a:lnTo>
                    <a:pt x="3994070" y="829064"/>
                  </a:lnTo>
                  <a:lnTo>
                    <a:pt x="3971926" y="871874"/>
                  </a:lnTo>
                  <a:lnTo>
                    <a:pt x="3938162" y="905638"/>
                  </a:lnTo>
                  <a:lnTo>
                    <a:pt x="3895352" y="927782"/>
                  </a:lnTo>
                  <a:lnTo>
                    <a:pt x="3846068" y="935735"/>
                  </a:lnTo>
                  <a:lnTo>
                    <a:pt x="155955" y="935735"/>
                  </a:lnTo>
                  <a:lnTo>
                    <a:pt x="106662" y="927782"/>
                  </a:lnTo>
                  <a:lnTo>
                    <a:pt x="63850" y="905638"/>
                  </a:lnTo>
                  <a:lnTo>
                    <a:pt x="30090" y="871874"/>
                  </a:lnTo>
                  <a:lnTo>
                    <a:pt x="7950" y="829064"/>
                  </a:lnTo>
                  <a:lnTo>
                    <a:pt x="0" y="779779"/>
                  </a:lnTo>
                  <a:lnTo>
                    <a:pt x="0" y="155955"/>
                  </a:lnTo>
                  <a:close/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996573" y="4977594"/>
            <a:ext cx="2119884" cy="3520440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46248" y="6004793"/>
            <a:ext cx="2373376" cy="1676400"/>
          </a:xfrm>
          <a:prstGeom prst="rect">
            <a:avLst/>
          </a:prstGeom>
        </p:spPr>
      </p:pic>
      <p:grpSp>
        <p:nvGrpSpPr>
          <p:cNvPr id="31" name="object 31"/>
          <p:cNvGrpSpPr/>
          <p:nvPr/>
        </p:nvGrpSpPr>
        <p:grpSpPr>
          <a:xfrm>
            <a:off x="5606288" y="9628122"/>
            <a:ext cx="3198495" cy="1902461"/>
            <a:chOff x="5606288" y="9628123"/>
            <a:chExt cx="3198495" cy="1518920"/>
          </a:xfrm>
        </p:grpSpPr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18988" y="9640823"/>
              <a:ext cx="3172967" cy="149352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612638" y="9634473"/>
              <a:ext cx="3185795" cy="1506220"/>
            </a:xfrm>
            <a:custGeom>
              <a:avLst/>
              <a:gdLst/>
              <a:ahLst/>
              <a:cxnLst/>
              <a:rect l="l" t="t" r="r" b="b"/>
              <a:pathLst>
                <a:path w="3185795" h="1506220">
                  <a:moveTo>
                    <a:pt x="0" y="1506220"/>
                  </a:moveTo>
                  <a:lnTo>
                    <a:pt x="3185667" y="1506220"/>
                  </a:lnTo>
                  <a:lnTo>
                    <a:pt x="3185667" y="0"/>
                  </a:lnTo>
                  <a:lnTo>
                    <a:pt x="0" y="0"/>
                  </a:lnTo>
                  <a:lnTo>
                    <a:pt x="0" y="150622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34" name="object 3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86733" y="3709410"/>
            <a:ext cx="1481522" cy="1397130"/>
          </a:xfrm>
          <a:prstGeom prst="rect">
            <a:avLst/>
          </a:prstGeom>
        </p:spPr>
      </p:pic>
      <p:sp>
        <p:nvSpPr>
          <p:cNvPr id="36" name="object 14">
            <a:extLst>
              <a:ext uri="{FF2B5EF4-FFF2-40B4-BE49-F238E27FC236}">
                <a16:creationId xmlns:a16="http://schemas.microsoft.com/office/drawing/2014/main" id="{498AF761-B415-54CE-B228-D79DDDED3743}"/>
              </a:ext>
            </a:extLst>
          </p:cNvPr>
          <p:cNvSpPr txBox="1"/>
          <p:nvPr/>
        </p:nvSpPr>
        <p:spPr>
          <a:xfrm>
            <a:off x="6172200" y="64007"/>
            <a:ext cx="3298317" cy="362279"/>
          </a:xfrm>
          <a:prstGeom prst="rect">
            <a:avLst/>
          </a:prstGeom>
          <a:solidFill>
            <a:srgbClr val="92D050"/>
          </a:solidFill>
          <a:ln w="9525">
            <a:solidFill>
              <a:srgbClr val="BBBBBB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06045" algn="ctr">
              <a:lnSpc>
                <a:spcPct val="100000"/>
              </a:lnSpc>
              <a:spcBef>
                <a:spcPts val="425"/>
              </a:spcBef>
            </a:pPr>
            <a:r>
              <a:rPr sz="20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家族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登録</a:t>
            </a:r>
            <a:r>
              <a:rPr lang="ja-JP" altLang="en-US" sz="2000" b="1" spc="23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（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アプリ版）</a:t>
            </a:r>
            <a:endParaRPr sz="20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38" name="テキスト ボックス 4">
            <a:extLst>
              <a:ext uri="{FF2B5EF4-FFF2-40B4-BE49-F238E27FC236}">
                <a16:creationId xmlns:a16="http://schemas.microsoft.com/office/drawing/2014/main" id="{8E73F1DB-95E5-C7A4-0E1D-8012D7E0C548}"/>
              </a:ext>
            </a:extLst>
          </p:cNvPr>
          <p:cNvSpPr txBox="1"/>
          <p:nvPr/>
        </p:nvSpPr>
        <p:spPr>
          <a:xfrm>
            <a:off x="273888" y="1434802"/>
            <a:ext cx="4392612" cy="60016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2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迷惑メールフィルターにより受信を拒否している場合のみ。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78BBE6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defTabSz="9142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設定方法は、各端末の取扱説明書をご覧いただくか、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78BBE6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defTabSz="9142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契約キャリアにご確認ください。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78BBE6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3D0D67-DE73-C912-C1BF-1AAA4E8AF90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2</a:t>
            </a:fld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763" y="232410"/>
            <a:ext cx="469201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「</a:t>
            </a:r>
            <a:r>
              <a:rPr sz="1600" b="1" spc="-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安否コール」家族</a:t>
            </a:r>
            <a:r>
              <a:rPr lang="ja-JP" altLang="en-US" sz="16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登録</a:t>
            </a:r>
            <a:r>
              <a:rPr sz="1600" b="1" spc="-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手順書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023" y="571500"/>
            <a:ext cx="4464050" cy="303530"/>
          </a:xfrm>
          <a:custGeom>
            <a:avLst/>
            <a:gdLst/>
            <a:ahLst/>
            <a:cxnLst/>
            <a:rect l="l" t="t" r="r" b="b"/>
            <a:pathLst>
              <a:path w="4464050" h="303530">
                <a:moveTo>
                  <a:pt x="4463796" y="0"/>
                </a:moveTo>
                <a:lnTo>
                  <a:pt x="0" y="0"/>
                </a:lnTo>
                <a:lnTo>
                  <a:pt x="0" y="303275"/>
                </a:lnTo>
                <a:lnTo>
                  <a:pt x="4463796" y="303275"/>
                </a:lnTo>
                <a:lnTo>
                  <a:pt x="4463796" y="0"/>
                </a:lnTo>
                <a:close/>
              </a:path>
            </a:pathLst>
          </a:custGeom>
          <a:solidFill>
            <a:srgbClr val="1B435D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0763" y="630997"/>
            <a:ext cx="25057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■家族登録手順</a:t>
            </a:r>
            <a:r>
              <a:rPr sz="1200" b="1" spc="114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(</a:t>
            </a:r>
            <a:r>
              <a:rPr sz="12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ユーザの操作</a:t>
            </a:r>
            <a:r>
              <a:rPr sz="1200" b="1" spc="12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)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00600" y="568451"/>
            <a:ext cx="2540" cy="12099925"/>
          </a:xfrm>
          <a:custGeom>
            <a:avLst/>
            <a:gdLst/>
            <a:ahLst/>
            <a:cxnLst/>
            <a:rect l="l" t="t" r="r" b="b"/>
            <a:pathLst>
              <a:path w="2539" h="12099925">
                <a:moveTo>
                  <a:pt x="0" y="0"/>
                </a:moveTo>
                <a:lnTo>
                  <a:pt x="2412" y="12099328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5135" y="1999869"/>
            <a:ext cx="184658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①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マイページを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タ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973" y="7263510"/>
            <a:ext cx="379346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②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画面一番下「家族情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報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を追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加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・編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集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」を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タ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88026" y="1360423"/>
            <a:ext cx="3779774" cy="362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 marR="5080" indent="-140335">
              <a:lnSpc>
                <a:spcPct val="100000"/>
              </a:lnSpc>
              <a:spcBef>
                <a:spcPts val="10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③ご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家族の氏名・ふりが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な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・メ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ー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ルア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ド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レス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ま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たは</a:t>
            </a:r>
            <a:endParaRPr 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 marL="152400" marR="5080" indent="-140335">
              <a:lnSpc>
                <a:spcPct val="100000"/>
              </a:lnSpc>
              <a:spcBef>
                <a:spcPts val="10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　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携帯電話番号を入力</a:t>
            </a:r>
            <a:r>
              <a:rPr sz="1100" spc="-1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</a:t>
            </a:r>
            <a:r>
              <a:rPr lang="ja-JP" altLang="en-US" sz="1100" spc="-1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「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登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録</a:t>
            </a:r>
            <a:r>
              <a:rPr lang="ja-JP" altLang="en-US"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」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タ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56302" y="8305800"/>
            <a:ext cx="3779774" cy="546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④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招待完了です。登録したご家族のメールアドレスまたは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　携帯電話番号（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SMS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）に招待通知が届きます。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79905" y="2511298"/>
            <a:ext cx="1965325" cy="3115945"/>
            <a:chOff x="1279905" y="2511298"/>
            <a:chExt cx="1965325" cy="3115945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86255" y="2534285"/>
              <a:ext cx="1952244" cy="308622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283080" y="2514473"/>
              <a:ext cx="1958975" cy="3109595"/>
            </a:xfrm>
            <a:custGeom>
              <a:avLst/>
              <a:gdLst/>
              <a:ahLst/>
              <a:cxnLst/>
              <a:rect l="l" t="t" r="r" b="b"/>
              <a:pathLst>
                <a:path w="1958975" h="3109595">
                  <a:moveTo>
                    <a:pt x="0" y="3109213"/>
                  </a:moveTo>
                  <a:lnTo>
                    <a:pt x="1958594" y="3109213"/>
                  </a:lnTo>
                  <a:lnTo>
                    <a:pt x="1958594" y="0"/>
                  </a:lnTo>
                  <a:lnTo>
                    <a:pt x="0" y="0"/>
                  </a:lnTo>
                  <a:lnTo>
                    <a:pt x="0" y="3109213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1332737" y="4612386"/>
              <a:ext cx="1885314" cy="288290"/>
            </a:xfrm>
            <a:custGeom>
              <a:avLst/>
              <a:gdLst/>
              <a:ahLst/>
              <a:cxnLst/>
              <a:rect l="l" t="t" r="r" b="b"/>
              <a:pathLst>
                <a:path w="1885314" h="288289">
                  <a:moveTo>
                    <a:pt x="0" y="48006"/>
                  </a:moveTo>
                  <a:lnTo>
                    <a:pt x="3768" y="29307"/>
                  </a:lnTo>
                  <a:lnTo>
                    <a:pt x="14049" y="14049"/>
                  </a:lnTo>
                  <a:lnTo>
                    <a:pt x="29307" y="3768"/>
                  </a:lnTo>
                  <a:lnTo>
                    <a:pt x="48006" y="0"/>
                  </a:lnTo>
                  <a:lnTo>
                    <a:pt x="1837182" y="0"/>
                  </a:lnTo>
                  <a:lnTo>
                    <a:pt x="1855880" y="3768"/>
                  </a:lnTo>
                  <a:lnTo>
                    <a:pt x="1871138" y="14049"/>
                  </a:lnTo>
                  <a:lnTo>
                    <a:pt x="1881419" y="29307"/>
                  </a:lnTo>
                  <a:lnTo>
                    <a:pt x="1885188" y="48006"/>
                  </a:lnTo>
                  <a:lnTo>
                    <a:pt x="1885188" y="240030"/>
                  </a:lnTo>
                  <a:lnTo>
                    <a:pt x="1881419" y="258728"/>
                  </a:lnTo>
                  <a:lnTo>
                    <a:pt x="1871138" y="273986"/>
                  </a:lnTo>
                  <a:lnTo>
                    <a:pt x="1855880" y="284267"/>
                  </a:lnTo>
                  <a:lnTo>
                    <a:pt x="1837182" y="288036"/>
                  </a:lnTo>
                  <a:lnTo>
                    <a:pt x="48006" y="288036"/>
                  </a:lnTo>
                  <a:lnTo>
                    <a:pt x="29307" y="284267"/>
                  </a:lnTo>
                  <a:lnTo>
                    <a:pt x="14049" y="273986"/>
                  </a:lnTo>
                  <a:lnTo>
                    <a:pt x="3768" y="258728"/>
                  </a:lnTo>
                  <a:lnTo>
                    <a:pt x="0" y="240030"/>
                  </a:lnTo>
                  <a:lnTo>
                    <a:pt x="0" y="48006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1279905" y="8229345"/>
            <a:ext cx="1965325" cy="3467735"/>
            <a:chOff x="1279905" y="8229345"/>
            <a:chExt cx="1965325" cy="3467735"/>
          </a:xfrm>
        </p:grpSpPr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6255" y="8431099"/>
              <a:ext cx="1952244" cy="325950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283080" y="8232520"/>
              <a:ext cx="1958975" cy="3461385"/>
            </a:xfrm>
            <a:custGeom>
              <a:avLst/>
              <a:gdLst/>
              <a:ahLst/>
              <a:cxnLst/>
              <a:rect l="l" t="t" r="r" b="b"/>
              <a:pathLst>
                <a:path w="1958975" h="3461384">
                  <a:moveTo>
                    <a:pt x="0" y="3461257"/>
                  </a:moveTo>
                  <a:lnTo>
                    <a:pt x="1958594" y="3461257"/>
                  </a:lnTo>
                  <a:lnTo>
                    <a:pt x="1958594" y="0"/>
                  </a:lnTo>
                  <a:lnTo>
                    <a:pt x="0" y="0"/>
                  </a:lnTo>
                  <a:lnTo>
                    <a:pt x="0" y="3461257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71599" y="9282658"/>
              <a:ext cx="1407414" cy="156235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322069" y="11004041"/>
              <a:ext cx="1885314" cy="288290"/>
            </a:xfrm>
            <a:custGeom>
              <a:avLst/>
              <a:gdLst/>
              <a:ahLst/>
              <a:cxnLst/>
              <a:rect l="l" t="t" r="r" b="b"/>
              <a:pathLst>
                <a:path w="1885314" h="288290">
                  <a:moveTo>
                    <a:pt x="0" y="48005"/>
                  </a:moveTo>
                  <a:lnTo>
                    <a:pt x="3768" y="29307"/>
                  </a:lnTo>
                  <a:lnTo>
                    <a:pt x="14049" y="14049"/>
                  </a:lnTo>
                  <a:lnTo>
                    <a:pt x="29307" y="3768"/>
                  </a:lnTo>
                  <a:lnTo>
                    <a:pt x="48006" y="0"/>
                  </a:lnTo>
                  <a:lnTo>
                    <a:pt x="1837182" y="0"/>
                  </a:lnTo>
                  <a:lnTo>
                    <a:pt x="1855880" y="3768"/>
                  </a:lnTo>
                  <a:lnTo>
                    <a:pt x="1871138" y="14049"/>
                  </a:lnTo>
                  <a:lnTo>
                    <a:pt x="1881419" y="29307"/>
                  </a:lnTo>
                  <a:lnTo>
                    <a:pt x="1885188" y="48005"/>
                  </a:lnTo>
                  <a:lnTo>
                    <a:pt x="1885188" y="240029"/>
                  </a:lnTo>
                  <a:lnTo>
                    <a:pt x="1881419" y="258728"/>
                  </a:lnTo>
                  <a:lnTo>
                    <a:pt x="1871138" y="273986"/>
                  </a:lnTo>
                  <a:lnTo>
                    <a:pt x="1855880" y="284267"/>
                  </a:lnTo>
                  <a:lnTo>
                    <a:pt x="1837182" y="288035"/>
                  </a:lnTo>
                  <a:lnTo>
                    <a:pt x="48006" y="288035"/>
                  </a:lnTo>
                  <a:lnTo>
                    <a:pt x="29307" y="284267"/>
                  </a:lnTo>
                  <a:lnTo>
                    <a:pt x="14049" y="273986"/>
                  </a:lnTo>
                  <a:lnTo>
                    <a:pt x="3768" y="258728"/>
                  </a:lnTo>
                  <a:lnTo>
                    <a:pt x="0" y="240029"/>
                  </a:lnTo>
                  <a:lnTo>
                    <a:pt x="0" y="48005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5997194" y="2193411"/>
            <a:ext cx="1986914" cy="4996815"/>
            <a:chOff x="5997194" y="2193411"/>
            <a:chExt cx="1986914" cy="4996815"/>
          </a:xfrm>
        </p:grpSpPr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04560" y="2193411"/>
              <a:ext cx="1943099" cy="294399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04560" y="5173979"/>
              <a:ext cx="1953640" cy="201625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009894" y="3015233"/>
              <a:ext cx="1961514" cy="4072254"/>
            </a:xfrm>
            <a:custGeom>
              <a:avLst/>
              <a:gdLst/>
              <a:ahLst/>
              <a:cxnLst/>
              <a:rect l="l" t="t" r="r" b="b"/>
              <a:pathLst>
                <a:path w="1961515" h="4072254">
                  <a:moveTo>
                    <a:pt x="0" y="299974"/>
                  </a:moveTo>
                  <a:lnTo>
                    <a:pt x="3927" y="251331"/>
                  </a:lnTo>
                  <a:lnTo>
                    <a:pt x="15298" y="205183"/>
                  </a:lnTo>
                  <a:lnTo>
                    <a:pt x="33494" y="162146"/>
                  </a:lnTo>
                  <a:lnTo>
                    <a:pt x="57895" y="122840"/>
                  </a:lnTo>
                  <a:lnTo>
                    <a:pt x="87884" y="87883"/>
                  </a:lnTo>
                  <a:lnTo>
                    <a:pt x="122840" y="57895"/>
                  </a:lnTo>
                  <a:lnTo>
                    <a:pt x="162146" y="33494"/>
                  </a:lnTo>
                  <a:lnTo>
                    <a:pt x="205183" y="15298"/>
                  </a:lnTo>
                  <a:lnTo>
                    <a:pt x="251331" y="3927"/>
                  </a:lnTo>
                  <a:lnTo>
                    <a:pt x="299973" y="0"/>
                  </a:lnTo>
                  <a:lnTo>
                    <a:pt x="1661413" y="0"/>
                  </a:lnTo>
                  <a:lnTo>
                    <a:pt x="1710056" y="3927"/>
                  </a:lnTo>
                  <a:lnTo>
                    <a:pt x="1756204" y="15298"/>
                  </a:lnTo>
                  <a:lnTo>
                    <a:pt x="1799241" y="33494"/>
                  </a:lnTo>
                  <a:lnTo>
                    <a:pt x="1838547" y="57895"/>
                  </a:lnTo>
                  <a:lnTo>
                    <a:pt x="1873504" y="87884"/>
                  </a:lnTo>
                  <a:lnTo>
                    <a:pt x="1903492" y="122840"/>
                  </a:lnTo>
                  <a:lnTo>
                    <a:pt x="1927893" y="162146"/>
                  </a:lnTo>
                  <a:lnTo>
                    <a:pt x="1946089" y="205183"/>
                  </a:lnTo>
                  <a:lnTo>
                    <a:pt x="1957460" y="251331"/>
                  </a:lnTo>
                  <a:lnTo>
                    <a:pt x="1961387" y="299974"/>
                  </a:lnTo>
                  <a:lnTo>
                    <a:pt x="1961387" y="1499870"/>
                  </a:lnTo>
                  <a:lnTo>
                    <a:pt x="1957460" y="1548512"/>
                  </a:lnTo>
                  <a:lnTo>
                    <a:pt x="1946089" y="1594660"/>
                  </a:lnTo>
                  <a:lnTo>
                    <a:pt x="1927893" y="1637697"/>
                  </a:lnTo>
                  <a:lnTo>
                    <a:pt x="1903492" y="1677003"/>
                  </a:lnTo>
                  <a:lnTo>
                    <a:pt x="1873503" y="1711960"/>
                  </a:lnTo>
                  <a:lnTo>
                    <a:pt x="1838547" y="1741948"/>
                  </a:lnTo>
                  <a:lnTo>
                    <a:pt x="1799241" y="1766349"/>
                  </a:lnTo>
                  <a:lnTo>
                    <a:pt x="1756204" y="1784545"/>
                  </a:lnTo>
                  <a:lnTo>
                    <a:pt x="1710056" y="1795916"/>
                  </a:lnTo>
                  <a:lnTo>
                    <a:pt x="1661413" y="1799844"/>
                  </a:lnTo>
                  <a:lnTo>
                    <a:pt x="299973" y="1799844"/>
                  </a:lnTo>
                  <a:lnTo>
                    <a:pt x="251331" y="1795916"/>
                  </a:lnTo>
                  <a:lnTo>
                    <a:pt x="205183" y="1784545"/>
                  </a:lnTo>
                  <a:lnTo>
                    <a:pt x="162146" y="1766349"/>
                  </a:lnTo>
                  <a:lnTo>
                    <a:pt x="122840" y="1741948"/>
                  </a:lnTo>
                  <a:lnTo>
                    <a:pt x="87883" y="1711959"/>
                  </a:lnTo>
                  <a:lnTo>
                    <a:pt x="57895" y="1677003"/>
                  </a:lnTo>
                  <a:lnTo>
                    <a:pt x="33494" y="1637697"/>
                  </a:lnTo>
                  <a:lnTo>
                    <a:pt x="15298" y="1594660"/>
                  </a:lnTo>
                  <a:lnTo>
                    <a:pt x="3927" y="1548512"/>
                  </a:lnTo>
                  <a:lnTo>
                    <a:pt x="0" y="1499870"/>
                  </a:lnTo>
                  <a:lnTo>
                    <a:pt x="0" y="299974"/>
                  </a:lnTo>
                  <a:close/>
                </a:path>
                <a:path w="1961515" h="4072254">
                  <a:moveTo>
                    <a:pt x="665987" y="3895598"/>
                  </a:moveTo>
                  <a:lnTo>
                    <a:pt x="668754" y="3881830"/>
                  </a:lnTo>
                  <a:lnTo>
                    <a:pt x="676306" y="3870610"/>
                  </a:lnTo>
                  <a:lnTo>
                    <a:pt x="687526" y="3863058"/>
                  </a:lnTo>
                  <a:lnTo>
                    <a:pt x="701294" y="3860292"/>
                  </a:lnTo>
                  <a:lnTo>
                    <a:pt x="1132077" y="3860292"/>
                  </a:lnTo>
                  <a:lnTo>
                    <a:pt x="1145845" y="3863058"/>
                  </a:lnTo>
                  <a:lnTo>
                    <a:pt x="1157065" y="3870610"/>
                  </a:lnTo>
                  <a:lnTo>
                    <a:pt x="1164617" y="3881830"/>
                  </a:lnTo>
                  <a:lnTo>
                    <a:pt x="1167383" y="3895598"/>
                  </a:lnTo>
                  <a:lnTo>
                    <a:pt x="1167383" y="4036822"/>
                  </a:lnTo>
                  <a:lnTo>
                    <a:pt x="1164617" y="4050589"/>
                  </a:lnTo>
                  <a:lnTo>
                    <a:pt x="1157065" y="4061809"/>
                  </a:lnTo>
                  <a:lnTo>
                    <a:pt x="1145845" y="4069361"/>
                  </a:lnTo>
                  <a:lnTo>
                    <a:pt x="1132077" y="4072128"/>
                  </a:lnTo>
                  <a:lnTo>
                    <a:pt x="701294" y="4072128"/>
                  </a:lnTo>
                  <a:lnTo>
                    <a:pt x="687526" y="4069361"/>
                  </a:lnTo>
                  <a:lnTo>
                    <a:pt x="676306" y="4061809"/>
                  </a:lnTo>
                  <a:lnTo>
                    <a:pt x="668754" y="4050589"/>
                  </a:lnTo>
                  <a:lnTo>
                    <a:pt x="665987" y="4036822"/>
                  </a:lnTo>
                  <a:lnTo>
                    <a:pt x="665987" y="3895598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5812282" y="9024873"/>
            <a:ext cx="2439035" cy="2730500"/>
            <a:chOff x="5812282" y="9024873"/>
            <a:chExt cx="2439035" cy="2730500"/>
          </a:xfrm>
        </p:grpSpPr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18632" y="9031223"/>
              <a:ext cx="2426208" cy="2717291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815457" y="9028048"/>
              <a:ext cx="2432685" cy="2724150"/>
            </a:xfrm>
            <a:custGeom>
              <a:avLst/>
              <a:gdLst/>
              <a:ahLst/>
              <a:cxnLst/>
              <a:rect l="l" t="t" r="r" b="b"/>
              <a:pathLst>
                <a:path w="2432684" h="2724150">
                  <a:moveTo>
                    <a:pt x="0" y="2723641"/>
                  </a:moveTo>
                  <a:lnTo>
                    <a:pt x="2432558" y="2723641"/>
                  </a:lnTo>
                  <a:lnTo>
                    <a:pt x="2432558" y="0"/>
                  </a:lnTo>
                  <a:lnTo>
                    <a:pt x="0" y="0"/>
                  </a:lnTo>
                  <a:lnTo>
                    <a:pt x="0" y="272364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8" name="object 14">
            <a:extLst>
              <a:ext uri="{FF2B5EF4-FFF2-40B4-BE49-F238E27FC236}">
                <a16:creationId xmlns:a16="http://schemas.microsoft.com/office/drawing/2014/main" id="{8DDA4497-FF6C-662E-8E2C-74939D5D44D1}"/>
              </a:ext>
            </a:extLst>
          </p:cNvPr>
          <p:cNvSpPr txBox="1"/>
          <p:nvPr/>
        </p:nvSpPr>
        <p:spPr>
          <a:xfrm>
            <a:off x="6172200" y="64007"/>
            <a:ext cx="3298317" cy="362279"/>
          </a:xfrm>
          <a:prstGeom prst="rect">
            <a:avLst/>
          </a:prstGeom>
          <a:solidFill>
            <a:srgbClr val="92D050"/>
          </a:solidFill>
          <a:ln w="9525">
            <a:solidFill>
              <a:srgbClr val="BBBBBB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06045" algn="ctr">
              <a:lnSpc>
                <a:spcPct val="100000"/>
              </a:lnSpc>
              <a:spcBef>
                <a:spcPts val="425"/>
              </a:spcBef>
            </a:pPr>
            <a:r>
              <a:rPr sz="20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家族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登録</a:t>
            </a:r>
            <a:r>
              <a:rPr lang="ja-JP" altLang="en-US" sz="2000" b="1" spc="23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（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モバイル版）</a:t>
            </a:r>
            <a:endParaRPr sz="20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D529F9C-4601-E4C5-89C5-E0FE6FA2E65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3</a:t>
            </a:fld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92023" y="571500"/>
            <a:ext cx="4464050" cy="303530"/>
          </a:xfrm>
          <a:custGeom>
            <a:avLst/>
            <a:gdLst/>
            <a:ahLst/>
            <a:cxnLst/>
            <a:rect l="l" t="t" r="r" b="b"/>
            <a:pathLst>
              <a:path w="4464050" h="303530">
                <a:moveTo>
                  <a:pt x="4463796" y="0"/>
                </a:moveTo>
                <a:lnTo>
                  <a:pt x="0" y="0"/>
                </a:lnTo>
                <a:lnTo>
                  <a:pt x="0" y="303275"/>
                </a:lnTo>
                <a:lnTo>
                  <a:pt x="4463796" y="303275"/>
                </a:lnTo>
                <a:lnTo>
                  <a:pt x="4463796" y="0"/>
                </a:lnTo>
                <a:close/>
              </a:path>
            </a:pathLst>
          </a:custGeom>
          <a:solidFill>
            <a:srgbClr val="1B435D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0762" y="607568"/>
            <a:ext cx="247243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2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■</a:t>
            </a:r>
            <a:r>
              <a:rPr sz="1200" b="1" spc="3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家族登録手（ご家族</a:t>
            </a:r>
            <a:r>
              <a:rPr lang="ja-JP" altLang="en-US" sz="1200" b="1" spc="3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の</a:t>
            </a:r>
            <a:r>
              <a:rPr sz="1200" b="1" spc="3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操作</a:t>
            </a:r>
            <a:r>
              <a:rPr sz="1200" b="1" spc="3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）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00600" y="568451"/>
            <a:ext cx="2540" cy="12099925"/>
          </a:xfrm>
          <a:custGeom>
            <a:avLst/>
            <a:gdLst/>
            <a:ahLst/>
            <a:cxnLst/>
            <a:rect l="l" t="t" r="r" b="b"/>
            <a:pathLst>
              <a:path w="2539" h="12099925">
                <a:moveTo>
                  <a:pt x="0" y="0"/>
                </a:moveTo>
                <a:lnTo>
                  <a:pt x="2412" y="12099328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390" y="7494778"/>
            <a:ext cx="3802379" cy="528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②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家族登録画面が表示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さ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れま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す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</a:p>
          <a:p>
            <a:pPr marL="152400" marR="5080">
              <a:lnSpc>
                <a:spcPct val="100000"/>
              </a:lnSpc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氏名、ふりがなはユ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ー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ザが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登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録し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た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もの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が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引用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さ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れま</a:t>
            </a:r>
            <a:r>
              <a:rPr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す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 変更も可能です。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65546" y="8560435"/>
            <a:ext cx="1587374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④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家族登録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完了です。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763" y="2706116"/>
            <a:ext cx="3938270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1465" algn="l"/>
              </a:tabLst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①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安否コールより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、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招待通知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が届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き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ます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　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「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ブ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ラ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ウザ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か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ら登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録</a:t>
            </a:r>
            <a:r>
              <a:rPr lang="ja-JP" altLang="en-US" sz="1100" spc="-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される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方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は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こち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ら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」</a:t>
            </a:r>
            <a:r>
              <a:rPr sz="1100" spc="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の</a:t>
            </a:r>
            <a:endParaRPr lang="en-US" sz="1100" spc="5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ja-JP" altLang="en-US" sz="1100" spc="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　</a:t>
            </a:r>
            <a:r>
              <a:rPr sz="1100" spc="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URL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タップしてください。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145151" y="1356106"/>
            <a:ext cx="1855088" cy="1827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③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「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登録」をタップ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します。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508" y="2008632"/>
            <a:ext cx="3172967" cy="4796027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7175" y="8081771"/>
            <a:ext cx="2828544" cy="4518660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333502" y="3616197"/>
            <a:ext cx="4109720" cy="3583940"/>
            <a:chOff x="333502" y="3616197"/>
            <a:chExt cx="4109720" cy="3583940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5077" y="3696476"/>
              <a:ext cx="3762362" cy="300148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36677" y="3619372"/>
              <a:ext cx="4103370" cy="3577590"/>
            </a:xfrm>
            <a:custGeom>
              <a:avLst/>
              <a:gdLst/>
              <a:ahLst/>
              <a:cxnLst/>
              <a:rect l="l" t="t" r="r" b="b"/>
              <a:pathLst>
                <a:path w="4103370" h="3577590">
                  <a:moveTo>
                    <a:pt x="0" y="3577081"/>
                  </a:moveTo>
                  <a:lnTo>
                    <a:pt x="4102862" y="3577081"/>
                  </a:lnTo>
                  <a:lnTo>
                    <a:pt x="4102862" y="0"/>
                  </a:lnTo>
                  <a:lnTo>
                    <a:pt x="0" y="0"/>
                  </a:lnTo>
                  <a:lnTo>
                    <a:pt x="0" y="357708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060" y="5186171"/>
              <a:ext cx="3941064" cy="65836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060" y="6132575"/>
              <a:ext cx="3941064" cy="658368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97002" y="5898641"/>
              <a:ext cx="4002404" cy="934719"/>
            </a:xfrm>
            <a:custGeom>
              <a:avLst/>
              <a:gdLst/>
              <a:ahLst/>
              <a:cxnLst/>
              <a:rect l="l" t="t" r="r" b="b"/>
              <a:pathLst>
                <a:path w="4002404" h="934720">
                  <a:moveTo>
                    <a:pt x="0" y="155701"/>
                  </a:moveTo>
                  <a:lnTo>
                    <a:pt x="7937" y="106493"/>
                  </a:lnTo>
                  <a:lnTo>
                    <a:pt x="30041" y="63751"/>
                  </a:lnTo>
                  <a:lnTo>
                    <a:pt x="63746" y="30045"/>
                  </a:lnTo>
                  <a:lnTo>
                    <a:pt x="106488" y="7939"/>
                  </a:lnTo>
                  <a:lnTo>
                    <a:pt x="155702" y="0"/>
                  </a:lnTo>
                  <a:lnTo>
                    <a:pt x="3846322" y="0"/>
                  </a:lnTo>
                  <a:lnTo>
                    <a:pt x="3895530" y="7939"/>
                  </a:lnTo>
                  <a:lnTo>
                    <a:pt x="3938272" y="30045"/>
                  </a:lnTo>
                  <a:lnTo>
                    <a:pt x="3971978" y="63751"/>
                  </a:lnTo>
                  <a:lnTo>
                    <a:pt x="3994084" y="106493"/>
                  </a:lnTo>
                  <a:lnTo>
                    <a:pt x="4002024" y="155701"/>
                  </a:lnTo>
                  <a:lnTo>
                    <a:pt x="4002024" y="778509"/>
                  </a:lnTo>
                  <a:lnTo>
                    <a:pt x="3994084" y="827718"/>
                  </a:lnTo>
                  <a:lnTo>
                    <a:pt x="3971978" y="870460"/>
                  </a:lnTo>
                  <a:lnTo>
                    <a:pt x="3938272" y="904166"/>
                  </a:lnTo>
                  <a:lnTo>
                    <a:pt x="3895530" y="926272"/>
                  </a:lnTo>
                  <a:lnTo>
                    <a:pt x="3846322" y="934211"/>
                  </a:lnTo>
                  <a:lnTo>
                    <a:pt x="155702" y="934211"/>
                  </a:lnTo>
                  <a:lnTo>
                    <a:pt x="106488" y="926272"/>
                  </a:lnTo>
                  <a:lnTo>
                    <a:pt x="63746" y="904166"/>
                  </a:lnTo>
                  <a:lnTo>
                    <a:pt x="30041" y="870460"/>
                  </a:lnTo>
                  <a:lnTo>
                    <a:pt x="7937" y="827718"/>
                  </a:lnTo>
                  <a:lnTo>
                    <a:pt x="0" y="778509"/>
                  </a:lnTo>
                  <a:lnTo>
                    <a:pt x="0" y="155701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5292597" y="9258045"/>
            <a:ext cx="3624579" cy="2586990"/>
            <a:chOff x="5292597" y="9258045"/>
            <a:chExt cx="3624579" cy="2586990"/>
          </a:xfrm>
        </p:grpSpPr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98947" y="9264395"/>
              <a:ext cx="3607307" cy="257403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295772" y="9261220"/>
              <a:ext cx="3618229" cy="2580640"/>
            </a:xfrm>
            <a:custGeom>
              <a:avLst/>
              <a:gdLst/>
              <a:ahLst/>
              <a:cxnLst/>
              <a:rect l="l" t="t" r="r" b="b"/>
              <a:pathLst>
                <a:path w="3618229" h="2580640">
                  <a:moveTo>
                    <a:pt x="0" y="2580385"/>
                  </a:moveTo>
                  <a:lnTo>
                    <a:pt x="3618229" y="2580385"/>
                  </a:lnTo>
                  <a:lnTo>
                    <a:pt x="3618229" y="0"/>
                  </a:lnTo>
                  <a:lnTo>
                    <a:pt x="0" y="0"/>
                  </a:lnTo>
                  <a:lnTo>
                    <a:pt x="0" y="2580385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6" name="object 2">
            <a:extLst>
              <a:ext uri="{FF2B5EF4-FFF2-40B4-BE49-F238E27FC236}">
                <a16:creationId xmlns:a16="http://schemas.microsoft.com/office/drawing/2014/main" id="{FA04646D-E5F6-BB0B-25C2-177B7FFC6F8C}"/>
              </a:ext>
            </a:extLst>
          </p:cNvPr>
          <p:cNvSpPr txBox="1"/>
          <p:nvPr/>
        </p:nvSpPr>
        <p:spPr>
          <a:xfrm>
            <a:off x="270763" y="232410"/>
            <a:ext cx="3878579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16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「安否コール」家族登録手順書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27" name="object 14">
            <a:extLst>
              <a:ext uri="{FF2B5EF4-FFF2-40B4-BE49-F238E27FC236}">
                <a16:creationId xmlns:a16="http://schemas.microsoft.com/office/drawing/2014/main" id="{9564B9DC-2509-0E33-149B-D442BF45ED82}"/>
              </a:ext>
            </a:extLst>
          </p:cNvPr>
          <p:cNvSpPr txBox="1"/>
          <p:nvPr/>
        </p:nvSpPr>
        <p:spPr>
          <a:xfrm>
            <a:off x="270763" y="959611"/>
            <a:ext cx="4360177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『事前準</a:t>
            </a:r>
            <a:r>
              <a:rPr sz="11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備</a:t>
            </a:r>
            <a:r>
              <a:rPr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』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以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下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のド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メ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イン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を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許可</a:t>
            </a:r>
            <a:r>
              <a:rPr sz="1100" spc="-15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す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るよう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sz="1100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設定し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てください</a:t>
            </a:r>
            <a:r>
              <a:rPr sz="11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。</a:t>
            </a:r>
          </a:p>
        </p:txBody>
      </p:sp>
      <p:sp>
        <p:nvSpPr>
          <p:cNvPr id="28" name="object 15">
            <a:extLst>
              <a:ext uri="{FF2B5EF4-FFF2-40B4-BE49-F238E27FC236}">
                <a16:creationId xmlns:a16="http://schemas.microsoft.com/office/drawing/2014/main" id="{38E84616-156E-8106-56E6-1A53A060D13B}"/>
              </a:ext>
            </a:extLst>
          </p:cNvPr>
          <p:cNvSpPr txBox="1"/>
          <p:nvPr/>
        </p:nvSpPr>
        <p:spPr>
          <a:xfrm>
            <a:off x="979932" y="2146691"/>
            <a:ext cx="2816860" cy="260328"/>
          </a:xfrm>
          <a:prstGeom prst="rect">
            <a:avLst/>
          </a:prstGeom>
          <a:ln w="19050">
            <a:solidFill>
              <a:srgbClr val="F89F47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415290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ドメイン：</a:t>
            </a:r>
            <a:r>
              <a:rPr sz="1400" spc="-2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bc</a:t>
            </a:r>
            <a:r>
              <a:rPr sz="1400" spc="-4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p</a:t>
            </a:r>
            <a:r>
              <a:rPr sz="1400" spc="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-</a:t>
            </a:r>
            <a:r>
              <a:rPr sz="1400" spc="1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anpi.ne</a:t>
            </a:r>
            <a:r>
              <a:rPr sz="1400" spc="10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t</a:t>
            </a:r>
            <a:endParaRPr sz="140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29" name="テキスト ボックス 4">
            <a:extLst>
              <a:ext uri="{FF2B5EF4-FFF2-40B4-BE49-F238E27FC236}">
                <a16:creationId xmlns:a16="http://schemas.microsoft.com/office/drawing/2014/main" id="{3904F23F-87BA-91E8-1C73-4781B230AF99}"/>
              </a:ext>
            </a:extLst>
          </p:cNvPr>
          <p:cNvSpPr txBox="1"/>
          <p:nvPr/>
        </p:nvSpPr>
        <p:spPr>
          <a:xfrm>
            <a:off x="273888" y="1434802"/>
            <a:ext cx="4392612" cy="60016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2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迷惑メールフィルターにより受信を拒否している場合のみ。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78BBE6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defTabSz="9142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設定方法は、各端末の取扱説明書をご覧いただくか、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78BBE6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defTabSz="9142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78BBE6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契約キャリアにご確認ください。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78BBE6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" name="object 14">
            <a:extLst>
              <a:ext uri="{FF2B5EF4-FFF2-40B4-BE49-F238E27FC236}">
                <a16:creationId xmlns:a16="http://schemas.microsoft.com/office/drawing/2014/main" id="{3873FF2F-E8D8-D503-530C-FB54D3325012}"/>
              </a:ext>
            </a:extLst>
          </p:cNvPr>
          <p:cNvSpPr txBox="1"/>
          <p:nvPr/>
        </p:nvSpPr>
        <p:spPr>
          <a:xfrm>
            <a:off x="6172200" y="64007"/>
            <a:ext cx="3298317" cy="362279"/>
          </a:xfrm>
          <a:prstGeom prst="rect">
            <a:avLst/>
          </a:prstGeom>
          <a:solidFill>
            <a:srgbClr val="92D050"/>
          </a:solidFill>
          <a:ln w="9525">
            <a:solidFill>
              <a:srgbClr val="BBBBBB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06045" algn="ctr">
              <a:lnSpc>
                <a:spcPct val="100000"/>
              </a:lnSpc>
              <a:spcBef>
                <a:spcPts val="425"/>
              </a:spcBef>
            </a:pPr>
            <a:r>
              <a:rPr sz="20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家族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登録</a:t>
            </a:r>
            <a:r>
              <a:rPr lang="ja-JP" altLang="en-US" sz="2000" b="1" spc="235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（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モバイル版）</a:t>
            </a:r>
            <a:endParaRPr sz="20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0E2699-845F-FD27-00BB-E83CC04FD96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4</a:t>
            </a:fld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387</Words>
  <Application>Microsoft Office PowerPoint</Application>
  <PresentationFormat>A3 297x420 mm</PresentationFormat>
  <Paragraphs>56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メイリオ</vt:lpstr>
      <vt:lpstr>游ゴシック</vt:lpstr>
      <vt:lpstr>Calibri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hosomi</dc:creator>
  <cp:lastModifiedBy>yamada.k</cp:lastModifiedBy>
  <cp:revision>6</cp:revision>
  <dcterms:created xsi:type="dcterms:W3CDTF">2023-10-23T04:47:28Z</dcterms:created>
  <dcterms:modified xsi:type="dcterms:W3CDTF">2023-12-08T05:23:15Z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2023-06-19T00:00:00Z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2023-10-23T00:00:00Z</vt:filetime>
  </property>
</Properties>
</file>