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601200" cy="12801600" type="A3"/>
  <p:notesSz cx="6807200" cy="9939338"/>
  <p:defaultTextStyle>
    <a:defPPr>
      <a:defRPr lang="ja-JP"/>
    </a:defPPr>
    <a:lvl1pPr marL="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121" userDrawn="1">
          <p15:clr>
            <a:srgbClr val="A4A3A4"/>
          </p15:clr>
        </p15:guide>
        <p15:guide id="7" pos="3024" userDrawn="1">
          <p15:clr>
            <a:srgbClr val="A4A3A4"/>
          </p15:clr>
        </p15:guide>
        <p15:guide id="8" pos="3115" userDrawn="1">
          <p15:clr>
            <a:srgbClr val="A4A3A4"/>
          </p15:clr>
        </p15:guide>
        <p15:guide id="9" pos="5927" userDrawn="1">
          <p15:clr>
            <a:srgbClr val="A4A3A4"/>
          </p15:clr>
        </p15:guide>
        <p15:guide id="10" orient="horz" pos="7978" userDrawn="1">
          <p15:clr>
            <a:srgbClr val="A4A3A4"/>
          </p15:clr>
        </p15:guide>
        <p15:guide id="11" orient="horz" pos="358" userDrawn="1">
          <p15:clr>
            <a:srgbClr val="A4A3A4"/>
          </p15:clr>
        </p15:guide>
        <p15:guide id="12" pos="29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C8C"/>
    <a:srgbClr val="FFFFFF"/>
    <a:srgbClr val="6D6D6D"/>
    <a:srgbClr val="5C5C5C"/>
    <a:srgbClr val="F8F8F8"/>
    <a:srgbClr val="F5F5F5"/>
    <a:srgbClr val="F9F9F9"/>
    <a:srgbClr val="78BBE6"/>
    <a:srgbClr val="1B435D"/>
    <a:srgbClr val="D5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0" autoAdjust="0"/>
    <p:restoredTop sz="94660"/>
  </p:normalViewPr>
  <p:slideViewPr>
    <p:cSldViewPr>
      <p:cViewPr>
        <p:scale>
          <a:sx n="70" d="100"/>
          <a:sy n="70" d="100"/>
        </p:scale>
        <p:origin x="1120" y="-132"/>
      </p:cViewPr>
      <p:guideLst>
        <p:guide pos="121"/>
        <p:guide pos="3024"/>
        <p:guide pos="3115"/>
        <p:guide pos="5927"/>
        <p:guide orient="horz" pos="7978"/>
        <p:guide orient="horz" pos="358"/>
        <p:guide pos="29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678" cy="498559"/>
          </a:xfrm>
          <a:prstGeom prst="rect">
            <a:avLst/>
          </a:prstGeom>
        </p:spPr>
        <p:txBody>
          <a:bodyPr vert="horz" lIns="62989" tIns="31495" rIns="62989" bIns="31495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765" cy="498559"/>
          </a:xfrm>
          <a:prstGeom prst="rect">
            <a:avLst/>
          </a:prstGeom>
        </p:spPr>
        <p:txBody>
          <a:bodyPr vert="horz" lIns="62989" tIns="31495" rIns="62989" bIns="31495" rtlCol="0"/>
          <a:lstStyle>
            <a:lvl1pPr algn="r">
              <a:defRPr sz="800"/>
            </a:lvl1pPr>
          </a:lstStyle>
          <a:p>
            <a:fld id="{48B5A219-73FD-4BB2-BD69-27C401556F15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1425"/>
            <a:ext cx="25146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9" tIns="31495" rIns="62989" bIns="314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83532"/>
            <a:ext cx="5445978" cy="3913800"/>
          </a:xfrm>
          <a:prstGeom prst="rect">
            <a:avLst/>
          </a:prstGeom>
        </p:spPr>
        <p:txBody>
          <a:bodyPr vert="horz" lIns="62989" tIns="31495" rIns="62989" bIns="314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8559"/>
          </a:xfrm>
          <a:prstGeom prst="rect">
            <a:avLst/>
          </a:prstGeom>
        </p:spPr>
        <p:txBody>
          <a:bodyPr vert="horz" lIns="62989" tIns="31495" rIns="62989" bIns="31495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780"/>
            <a:ext cx="2950765" cy="498559"/>
          </a:xfrm>
          <a:prstGeom prst="rect">
            <a:avLst/>
          </a:prstGeom>
        </p:spPr>
        <p:txBody>
          <a:bodyPr vert="horz" lIns="62989" tIns="31495" rIns="62989" bIns="31495" rtlCol="0" anchor="b"/>
          <a:lstStyle>
            <a:lvl1pPr algn="r">
              <a:defRPr sz="800"/>
            </a:lvl1pPr>
          </a:lstStyle>
          <a:p>
            <a:fld id="{1594DCA1-7421-4487-B6FD-C5C7511FF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893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90" y="3976798"/>
            <a:ext cx="8161020" cy="274404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6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3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0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27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33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40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47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54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4F7-C148-4744-B2E6-1F15F29F3EAC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01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C003-9453-4AF0-A027-034D43649A01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5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684533"/>
            <a:ext cx="1620203" cy="1456182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9" y="684533"/>
            <a:ext cx="4700588" cy="1456182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A958-9CA6-4C94-8980-F8FC7C1F1E58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8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376A-AEEA-48B6-9C62-1A4F15A0A71E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50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2684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8429" y="5425868"/>
            <a:ext cx="8161020" cy="2800348"/>
          </a:xfrm>
        </p:spPr>
        <p:txBody>
          <a:bodyPr anchor="b"/>
          <a:lstStyle>
            <a:lvl1pPr marL="0" indent="0">
              <a:buNone/>
              <a:defRPr sz="1343">
                <a:solidFill>
                  <a:schemeClr val="tx1">
                    <a:tint val="75000"/>
                  </a:schemeClr>
                </a:solidFill>
              </a:defRPr>
            </a:lvl1pPr>
            <a:lvl2pPr marL="306779" indent="0">
              <a:buNone/>
              <a:defRPr sz="1208">
                <a:solidFill>
                  <a:schemeClr val="tx1">
                    <a:tint val="75000"/>
                  </a:schemeClr>
                </a:solidFill>
              </a:defRPr>
            </a:lvl2pPr>
            <a:lvl3pPr marL="613557" indent="0">
              <a:buNone/>
              <a:defRPr sz="1074">
                <a:solidFill>
                  <a:schemeClr val="tx1">
                    <a:tint val="75000"/>
                  </a:schemeClr>
                </a:solidFill>
              </a:defRPr>
            </a:lvl3pPr>
            <a:lvl4pPr marL="920336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4pPr>
            <a:lvl5pPr marL="1227114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5pPr>
            <a:lvl6pPr marL="1533892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6pPr>
            <a:lvl7pPr marL="1840671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7pPr>
            <a:lvl8pPr marL="2147450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8pPr>
            <a:lvl9pPr marL="2454229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83653-D3FE-4519-B583-F478EB24CA38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26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9" y="3982724"/>
            <a:ext cx="3160395" cy="11263631"/>
          </a:xfrm>
        </p:spPr>
        <p:txBody>
          <a:bodyPr/>
          <a:lstStyle>
            <a:lvl1pPr>
              <a:defRPr sz="1879"/>
            </a:lvl1pPr>
            <a:lvl2pPr>
              <a:defRPr sz="1610"/>
            </a:lvl2pPr>
            <a:lvl3pPr>
              <a:defRPr sz="1343"/>
            </a:lvl3pPr>
            <a:lvl4pPr>
              <a:defRPr sz="1208"/>
            </a:lvl4pPr>
            <a:lvl5pPr>
              <a:defRPr sz="1208"/>
            </a:lvl5pPr>
            <a:lvl6pPr>
              <a:defRPr sz="1208"/>
            </a:lvl6pPr>
            <a:lvl7pPr>
              <a:defRPr sz="1208"/>
            </a:lvl7pPr>
            <a:lvl8pPr>
              <a:defRPr sz="1208"/>
            </a:lvl8pPr>
            <a:lvl9pPr>
              <a:defRPr sz="12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80464" y="3982724"/>
            <a:ext cx="3160395" cy="11263631"/>
          </a:xfrm>
        </p:spPr>
        <p:txBody>
          <a:bodyPr/>
          <a:lstStyle>
            <a:lvl1pPr>
              <a:defRPr sz="1879"/>
            </a:lvl1pPr>
            <a:lvl2pPr>
              <a:defRPr sz="1610"/>
            </a:lvl2pPr>
            <a:lvl3pPr>
              <a:defRPr sz="1343"/>
            </a:lvl3pPr>
            <a:lvl4pPr>
              <a:defRPr sz="1208"/>
            </a:lvl4pPr>
            <a:lvl5pPr>
              <a:defRPr sz="1208"/>
            </a:lvl5pPr>
            <a:lvl6pPr>
              <a:defRPr sz="1208"/>
            </a:lvl6pPr>
            <a:lvl7pPr>
              <a:defRPr sz="1208"/>
            </a:lvl7pPr>
            <a:lvl8pPr>
              <a:defRPr sz="1208"/>
            </a:lvl8pPr>
            <a:lvl9pPr>
              <a:defRPr sz="12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0C25-2A46-442B-8E6B-10331DDA3BDA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70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2" y="2865546"/>
            <a:ext cx="4242197" cy="1194223"/>
          </a:xfrm>
        </p:spPr>
        <p:txBody>
          <a:bodyPr anchor="b"/>
          <a:lstStyle>
            <a:lvl1pPr marL="0" indent="0">
              <a:buNone/>
              <a:defRPr sz="1610" b="1"/>
            </a:lvl1pPr>
            <a:lvl2pPr marL="306779" indent="0">
              <a:buNone/>
              <a:defRPr sz="1343" b="1"/>
            </a:lvl2pPr>
            <a:lvl3pPr marL="613557" indent="0">
              <a:buNone/>
              <a:defRPr sz="1208" b="1"/>
            </a:lvl3pPr>
            <a:lvl4pPr marL="920336" indent="0">
              <a:buNone/>
              <a:defRPr sz="1074" b="1"/>
            </a:lvl4pPr>
            <a:lvl5pPr marL="1227114" indent="0">
              <a:buNone/>
              <a:defRPr sz="1074" b="1"/>
            </a:lvl5pPr>
            <a:lvl6pPr marL="1533892" indent="0">
              <a:buNone/>
              <a:defRPr sz="1074" b="1"/>
            </a:lvl6pPr>
            <a:lvl7pPr marL="1840671" indent="0">
              <a:buNone/>
              <a:defRPr sz="1074" b="1"/>
            </a:lvl7pPr>
            <a:lvl8pPr marL="2147450" indent="0">
              <a:buNone/>
              <a:defRPr sz="1074" b="1"/>
            </a:lvl8pPr>
            <a:lvl9pPr marL="2454229" indent="0">
              <a:buNone/>
              <a:defRPr sz="107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0062" y="4059768"/>
            <a:ext cx="4242197" cy="7375738"/>
          </a:xfrm>
        </p:spPr>
        <p:txBody>
          <a:bodyPr/>
          <a:lstStyle>
            <a:lvl1pPr>
              <a:defRPr sz="1610"/>
            </a:lvl1pPr>
            <a:lvl2pPr>
              <a:defRPr sz="1343"/>
            </a:lvl2pPr>
            <a:lvl3pPr>
              <a:defRPr sz="1208"/>
            </a:lvl3pPr>
            <a:lvl4pPr>
              <a:defRPr sz="1074"/>
            </a:lvl4pPr>
            <a:lvl5pPr>
              <a:defRPr sz="1074"/>
            </a:lvl5pPr>
            <a:lvl6pPr>
              <a:defRPr sz="1074"/>
            </a:lvl6pPr>
            <a:lvl7pPr>
              <a:defRPr sz="1074"/>
            </a:lvl7pPr>
            <a:lvl8pPr>
              <a:defRPr sz="1074"/>
            </a:lvl8pPr>
            <a:lvl9pPr>
              <a:defRPr sz="10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77280" y="2865546"/>
            <a:ext cx="4243863" cy="1194223"/>
          </a:xfrm>
        </p:spPr>
        <p:txBody>
          <a:bodyPr anchor="b"/>
          <a:lstStyle>
            <a:lvl1pPr marL="0" indent="0">
              <a:buNone/>
              <a:defRPr sz="1610" b="1"/>
            </a:lvl1pPr>
            <a:lvl2pPr marL="306779" indent="0">
              <a:buNone/>
              <a:defRPr sz="1343" b="1"/>
            </a:lvl2pPr>
            <a:lvl3pPr marL="613557" indent="0">
              <a:buNone/>
              <a:defRPr sz="1208" b="1"/>
            </a:lvl3pPr>
            <a:lvl4pPr marL="920336" indent="0">
              <a:buNone/>
              <a:defRPr sz="1074" b="1"/>
            </a:lvl4pPr>
            <a:lvl5pPr marL="1227114" indent="0">
              <a:buNone/>
              <a:defRPr sz="1074" b="1"/>
            </a:lvl5pPr>
            <a:lvl6pPr marL="1533892" indent="0">
              <a:buNone/>
              <a:defRPr sz="1074" b="1"/>
            </a:lvl6pPr>
            <a:lvl7pPr marL="1840671" indent="0">
              <a:buNone/>
              <a:defRPr sz="1074" b="1"/>
            </a:lvl7pPr>
            <a:lvl8pPr marL="2147450" indent="0">
              <a:buNone/>
              <a:defRPr sz="1074" b="1"/>
            </a:lvl8pPr>
            <a:lvl9pPr marL="2454229" indent="0">
              <a:buNone/>
              <a:defRPr sz="107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77280" y="4059768"/>
            <a:ext cx="4243863" cy="7375738"/>
          </a:xfrm>
        </p:spPr>
        <p:txBody>
          <a:bodyPr/>
          <a:lstStyle>
            <a:lvl1pPr>
              <a:defRPr sz="1610"/>
            </a:lvl1pPr>
            <a:lvl2pPr>
              <a:defRPr sz="1343"/>
            </a:lvl2pPr>
            <a:lvl3pPr>
              <a:defRPr sz="1208"/>
            </a:lvl3pPr>
            <a:lvl4pPr>
              <a:defRPr sz="1074"/>
            </a:lvl4pPr>
            <a:lvl5pPr>
              <a:defRPr sz="1074"/>
            </a:lvl5pPr>
            <a:lvl6pPr>
              <a:defRPr sz="1074"/>
            </a:lvl6pPr>
            <a:lvl7pPr>
              <a:defRPr sz="1074"/>
            </a:lvl7pPr>
            <a:lvl8pPr>
              <a:defRPr sz="1074"/>
            </a:lvl8pPr>
            <a:lvl9pPr>
              <a:defRPr sz="10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C20F-E544-4354-82E7-2A9168C07253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71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1AB0-6F0F-4D91-BA1B-2E1F6B19174E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43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02B9-CD7F-4492-B91D-F97D1FBC649F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31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5" y="509696"/>
            <a:ext cx="3158729" cy="2169160"/>
          </a:xfrm>
        </p:spPr>
        <p:txBody>
          <a:bodyPr anchor="b"/>
          <a:lstStyle>
            <a:lvl1pPr algn="l">
              <a:defRPr sz="134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53805" y="509696"/>
            <a:ext cx="5367338" cy="10925812"/>
          </a:xfrm>
        </p:spPr>
        <p:txBody>
          <a:bodyPr/>
          <a:lstStyle>
            <a:lvl1pPr>
              <a:defRPr sz="2147"/>
            </a:lvl1pPr>
            <a:lvl2pPr>
              <a:defRPr sz="1879"/>
            </a:lvl2pPr>
            <a:lvl3pPr>
              <a:defRPr sz="1610"/>
            </a:lvl3pPr>
            <a:lvl4pPr>
              <a:defRPr sz="1343"/>
            </a:lvl4pPr>
            <a:lvl5pPr>
              <a:defRPr sz="1343"/>
            </a:lvl5pPr>
            <a:lvl6pPr>
              <a:defRPr sz="1343"/>
            </a:lvl6pPr>
            <a:lvl7pPr>
              <a:defRPr sz="1343"/>
            </a:lvl7pPr>
            <a:lvl8pPr>
              <a:defRPr sz="1343"/>
            </a:lvl8pPr>
            <a:lvl9pPr>
              <a:defRPr sz="134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80065" y="2678856"/>
            <a:ext cx="3158729" cy="8756651"/>
          </a:xfrm>
        </p:spPr>
        <p:txBody>
          <a:bodyPr/>
          <a:lstStyle>
            <a:lvl1pPr marL="0" indent="0">
              <a:buNone/>
              <a:defRPr sz="940"/>
            </a:lvl1pPr>
            <a:lvl2pPr marL="306779" indent="0">
              <a:buNone/>
              <a:defRPr sz="805"/>
            </a:lvl2pPr>
            <a:lvl3pPr marL="613557" indent="0">
              <a:buNone/>
              <a:defRPr sz="671"/>
            </a:lvl3pPr>
            <a:lvl4pPr marL="920336" indent="0">
              <a:buNone/>
              <a:defRPr sz="604"/>
            </a:lvl4pPr>
            <a:lvl5pPr marL="1227114" indent="0">
              <a:buNone/>
              <a:defRPr sz="604"/>
            </a:lvl5pPr>
            <a:lvl6pPr marL="1533892" indent="0">
              <a:buNone/>
              <a:defRPr sz="604"/>
            </a:lvl6pPr>
            <a:lvl7pPr marL="1840671" indent="0">
              <a:buNone/>
              <a:defRPr sz="604"/>
            </a:lvl7pPr>
            <a:lvl8pPr marL="2147450" indent="0">
              <a:buNone/>
              <a:defRPr sz="604"/>
            </a:lvl8pPr>
            <a:lvl9pPr marL="2454229" indent="0">
              <a:buNone/>
              <a:defRPr sz="60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58D11-ED3F-44D5-B53B-FEE49A31F8E2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0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2"/>
          </a:xfrm>
        </p:spPr>
        <p:txBody>
          <a:bodyPr anchor="b"/>
          <a:lstStyle>
            <a:lvl1pPr algn="l">
              <a:defRPr sz="134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2147"/>
            </a:lvl1pPr>
            <a:lvl2pPr marL="306779" indent="0">
              <a:buNone/>
              <a:defRPr sz="1879"/>
            </a:lvl2pPr>
            <a:lvl3pPr marL="613557" indent="0">
              <a:buNone/>
              <a:defRPr sz="1610"/>
            </a:lvl3pPr>
            <a:lvl4pPr marL="920336" indent="0">
              <a:buNone/>
              <a:defRPr sz="1343"/>
            </a:lvl4pPr>
            <a:lvl5pPr marL="1227114" indent="0">
              <a:buNone/>
              <a:defRPr sz="1343"/>
            </a:lvl5pPr>
            <a:lvl6pPr marL="1533892" indent="0">
              <a:buNone/>
              <a:defRPr sz="1343"/>
            </a:lvl6pPr>
            <a:lvl7pPr marL="1840671" indent="0">
              <a:buNone/>
              <a:defRPr sz="1343"/>
            </a:lvl7pPr>
            <a:lvl8pPr marL="2147450" indent="0">
              <a:buNone/>
              <a:defRPr sz="1343"/>
            </a:lvl8pPr>
            <a:lvl9pPr marL="2454229" indent="0">
              <a:buNone/>
              <a:defRPr sz="1343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8"/>
          </a:xfrm>
        </p:spPr>
        <p:txBody>
          <a:bodyPr/>
          <a:lstStyle>
            <a:lvl1pPr marL="0" indent="0">
              <a:buNone/>
              <a:defRPr sz="940"/>
            </a:lvl1pPr>
            <a:lvl2pPr marL="306779" indent="0">
              <a:buNone/>
              <a:defRPr sz="805"/>
            </a:lvl2pPr>
            <a:lvl3pPr marL="613557" indent="0">
              <a:buNone/>
              <a:defRPr sz="671"/>
            </a:lvl3pPr>
            <a:lvl4pPr marL="920336" indent="0">
              <a:buNone/>
              <a:defRPr sz="604"/>
            </a:lvl4pPr>
            <a:lvl5pPr marL="1227114" indent="0">
              <a:buNone/>
              <a:defRPr sz="604"/>
            </a:lvl5pPr>
            <a:lvl6pPr marL="1533892" indent="0">
              <a:buNone/>
              <a:defRPr sz="604"/>
            </a:lvl6pPr>
            <a:lvl7pPr marL="1840671" indent="0">
              <a:buNone/>
              <a:defRPr sz="604"/>
            </a:lvl7pPr>
            <a:lvl8pPr marL="2147450" indent="0">
              <a:buNone/>
              <a:defRPr sz="604"/>
            </a:lvl8pPr>
            <a:lvl9pPr marL="2454229" indent="0">
              <a:buNone/>
              <a:defRPr sz="60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15FF-7DE0-4061-B793-1D3E16F13BE1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44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0060" y="11865192"/>
            <a:ext cx="2240280" cy="681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43076-2ABC-4A2E-8AA8-5B584C267FED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410" y="11865192"/>
            <a:ext cx="3040380" cy="681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80860" y="11865192"/>
            <a:ext cx="2240280" cy="681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81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13557" rtl="0" eaLnBrk="1" latinLnBrk="0" hangingPunct="1">
        <a:spcBef>
          <a:spcPct val="0"/>
        </a:spcBef>
        <a:buNone/>
        <a:defRPr kumimoji="1" sz="29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084" indent="-230084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47" kern="1200">
          <a:solidFill>
            <a:schemeClr val="tx1"/>
          </a:solidFill>
          <a:latin typeface="+mn-lt"/>
          <a:ea typeface="+mn-ea"/>
          <a:cs typeface="+mn-cs"/>
        </a:defRPr>
      </a:lvl1pPr>
      <a:lvl2pPr marL="498515" indent="-191737" algn="l" defTabSz="6135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79" kern="1200">
          <a:solidFill>
            <a:schemeClr val="tx1"/>
          </a:solidFill>
          <a:latin typeface="+mn-lt"/>
          <a:ea typeface="+mn-ea"/>
          <a:cs typeface="+mn-cs"/>
        </a:defRPr>
      </a:lvl2pPr>
      <a:lvl3pPr marL="766946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10" kern="1200">
          <a:solidFill>
            <a:schemeClr val="tx1"/>
          </a:solidFill>
          <a:latin typeface="+mn-lt"/>
          <a:ea typeface="+mn-ea"/>
          <a:cs typeface="+mn-cs"/>
        </a:defRPr>
      </a:lvl3pPr>
      <a:lvl4pPr marL="1073726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4pPr>
      <a:lvl5pPr marL="1380503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5pPr>
      <a:lvl6pPr marL="1687282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6pPr>
      <a:lvl7pPr marL="1994060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7pPr>
      <a:lvl8pPr marL="2300838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8pPr>
      <a:lvl9pPr marL="2607617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1pPr>
      <a:lvl2pPr marL="306779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2pPr>
      <a:lvl3pPr marL="613557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3pPr>
      <a:lvl4pPr marL="920336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4pPr>
      <a:lvl5pPr marL="1227114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5pPr>
      <a:lvl6pPr marL="1533892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6pPr>
      <a:lvl7pPr marL="1840671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7pPr>
      <a:lvl8pPr marL="2147450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8pPr>
      <a:lvl9pPr marL="2454229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image" Target="../media/image2.tmp"/><Relationship Id="rId7" Type="http://schemas.openxmlformats.org/officeDocument/2006/relationships/image" Target="../media/image6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10" Type="http://schemas.openxmlformats.org/officeDocument/2006/relationships/image" Target="../media/image9.png"/><Relationship Id="rId4" Type="http://schemas.openxmlformats.org/officeDocument/2006/relationships/image" Target="../media/image3.tmp"/><Relationship Id="rId9" Type="http://schemas.openxmlformats.org/officeDocument/2006/relationships/image" Target="../media/image8.tm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image" Target="../media/image12.png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テキスト ボックス 4">
            <a:extLst>
              <a:ext uri="{FF2B5EF4-FFF2-40B4-BE49-F238E27FC236}">
                <a16:creationId xmlns:a16="http://schemas.microsoft.com/office/drawing/2014/main" id="{ACF1801A-BB86-4629-84EF-ABD1D4248C52}"/>
              </a:ext>
            </a:extLst>
          </p:cNvPr>
          <p:cNvSpPr txBox="1"/>
          <p:nvPr/>
        </p:nvSpPr>
        <p:spPr>
          <a:xfrm>
            <a:off x="4950805" y="9575829"/>
            <a:ext cx="2062629" cy="5693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所属（任意）</a:t>
            </a:r>
            <a:endParaRPr lang="en-US" altLang="ja-JP" dirty="0"/>
          </a:p>
          <a:p>
            <a:r>
              <a:rPr lang="ja-JP" altLang="en-US" sz="900" dirty="0"/>
              <a:t>該当するものにチェックをつけます。</a:t>
            </a:r>
          </a:p>
        </p:txBody>
      </p:sp>
      <p:sp>
        <p:nvSpPr>
          <p:cNvPr id="87" name="テキスト ボックス 4">
            <a:extLst>
              <a:ext uri="{FF2B5EF4-FFF2-40B4-BE49-F238E27FC236}">
                <a16:creationId xmlns:a16="http://schemas.microsoft.com/office/drawing/2014/main" id="{87428124-8B48-4C37-8610-89DCDC7D4BE4}"/>
              </a:ext>
            </a:extLst>
          </p:cNvPr>
          <p:cNvSpPr txBox="1"/>
          <p:nvPr/>
        </p:nvSpPr>
        <p:spPr>
          <a:xfrm>
            <a:off x="4950805" y="7776014"/>
            <a:ext cx="2062629" cy="5693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緊急連絡先（任意）</a:t>
            </a:r>
            <a:endParaRPr lang="en-US" altLang="ja-JP" dirty="0"/>
          </a:p>
          <a:p>
            <a:endParaRPr lang="en-US" altLang="ja-JP" sz="900" dirty="0"/>
          </a:p>
        </p:txBody>
      </p:sp>
      <p:sp>
        <p:nvSpPr>
          <p:cNvPr id="86" name="テキスト ボックス 4">
            <a:extLst>
              <a:ext uri="{FF2B5EF4-FFF2-40B4-BE49-F238E27FC236}">
                <a16:creationId xmlns:a16="http://schemas.microsoft.com/office/drawing/2014/main" id="{D9072A04-BF41-4AB5-B9B4-FB46C0E57422}"/>
              </a:ext>
            </a:extLst>
          </p:cNvPr>
          <p:cNvSpPr txBox="1"/>
          <p:nvPr/>
        </p:nvSpPr>
        <p:spPr>
          <a:xfrm>
            <a:off x="4950805" y="6917050"/>
            <a:ext cx="2116088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氏名ふりがな（必須）</a:t>
            </a:r>
            <a:endParaRPr lang="en-US" altLang="ja-JP" dirty="0"/>
          </a:p>
          <a:p>
            <a:r>
              <a:rPr lang="ja-JP" altLang="en-US" sz="900" dirty="0"/>
              <a:t>姓名のスペースは、なくても構いません。</a:t>
            </a:r>
            <a:endParaRPr lang="en-US" altLang="ja-JP" sz="900" dirty="0"/>
          </a:p>
        </p:txBody>
      </p:sp>
      <p:sp>
        <p:nvSpPr>
          <p:cNvPr id="85" name="テキスト ボックス 4">
            <a:extLst>
              <a:ext uri="{FF2B5EF4-FFF2-40B4-BE49-F238E27FC236}">
                <a16:creationId xmlns:a16="http://schemas.microsoft.com/office/drawing/2014/main" id="{71D2348B-C4AE-461B-AB47-65E1220D675F}"/>
              </a:ext>
            </a:extLst>
          </p:cNvPr>
          <p:cNvSpPr txBox="1"/>
          <p:nvPr/>
        </p:nvSpPr>
        <p:spPr>
          <a:xfrm>
            <a:off x="4942423" y="5376341"/>
            <a:ext cx="2062629" cy="153888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ユーザコード（必須）</a:t>
            </a:r>
            <a:endParaRPr lang="en-US" altLang="ja-JP" dirty="0"/>
          </a:p>
          <a:p>
            <a:r>
              <a:rPr lang="ja-JP" altLang="en-US" sz="900" dirty="0"/>
              <a:t>半角英数字で入力します。</a:t>
            </a:r>
            <a:endParaRPr lang="en-US" altLang="ja-JP" sz="900" dirty="0"/>
          </a:p>
          <a:p>
            <a:r>
              <a:rPr lang="ja-JP" altLang="en-US" sz="900" dirty="0"/>
              <a:t>（社員番号など）</a:t>
            </a:r>
            <a:endParaRPr lang="en-US" altLang="ja-JP" sz="900" dirty="0"/>
          </a:p>
          <a:p>
            <a:endParaRPr lang="en-US" altLang="ja-JP" sz="900" dirty="0"/>
          </a:p>
          <a:p>
            <a:r>
              <a:rPr lang="ja-JP" altLang="en-US" sz="900" dirty="0"/>
              <a:t>■グループ</a:t>
            </a:r>
            <a:endParaRPr lang="en-US" altLang="ja-JP" sz="900" dirty="0"/>
          </a:p>
          <a:p>
            <a:r>
              <a:rPr lang="ja-JP" altLang="en-US" sz="900" dirty="0"/>
              <a:t>自動入力されています。</a:t>
            </a:r>
            <a:endParaRPr lang="en-US" altLang="ja-JP" sz="900" dirty="0"/>
          </a:p>
          <a:p>
            <a:endParaRPr lang="en-US" altLang="ja-JP" sz="900" dirty="0"/>
          </a:p>
          <a:p>
            <a:r>
              <a:rPr lang="ja-JP" altLang="en-US" sz="900" dirty="0"/>
              <a:t>■氏名</a:t>
            </a:r>
            <a:endParaRPr lang="en-US" altLang="ja-JP" sz="900" dirty="0"/>
          </a:p>
          <a:p>
            <a:r>
              <a:rPr lang="ja-JP" altLang="en-US" sz="900" dirty="0"/>
              <a:t>自動入力されています。</a:t>
            </a:r>
            <a:endParaRPr lang="en-US" altLang="ja-JP" dirty="0"/>
          </a:p>
        </p:txBody>
      </p:sp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91" y="6273669"/>
            <a:ext cx="1844885" cy="125843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4" name="図 13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568" y="1357993"/>
            <a:ext cx="2148969" cy="299794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5" name="図 4" descr="画面の領域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616" y="12218108"/>
            <a:ext cx="1696497" cy="44307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92088" y="229456"/>
            <a:ext cx="4392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「安否コール」登録手順書</a:t>
            </a:r>
            <a:endParaRPr lang="en-US" altLang="ja-JP" sz="16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088" y="571195"/>
            <a:ext cx="4464050" cy="276999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72000" rtlCol="0" anchor="ctr" anchorCtr="0">
            <a:no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</a:t>
            </a:r>
            <a:r>
              <a:rPr lang="ja-JP" altLang="en-US" sz="1200" b="1" dirty="0">
                <a:solidFill>
                  <a:schemeClr val="bg1"/>
                </a:solidFill>
              </a:rPr>
              <a:t>１＞登録用　空メールを送信 </a:t>
            </a:r>
          </a:p>
        </p:txBody>
      </p:sp>
      <p:cxnSp>
        <p:nvCxnSpPr>
          <p:cNvPr id="10" name="直線コネクタ 9"/>
          <p:cNvCxnSpPr>
            <a:cxnSpLocks/>
          </p:cNvCxnSpPr>
          <p:nvPr/>
        </p:nvCxnSpPr>
        <p:spPr>
          <a:xfrm>
            <a:off x="4797276" y="568325"/>
            <a:ext cx="1" cy="1209285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4"/>
          <p:cNvSpPr txBox="1"/>
          <p:nvPr/>
        </p:nvSpPr>
        <p:spPr>
          <a:xfrm>
            <a:off x="192088" y="1042444"/>
            <a:ext cx="439261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①</a:t>
            </a:r>
            <a:r>
              <a:rPr lang="ja-JP" altLang="en-US" dirty="0"/>
              <a:t>以下のドメインを許可するよう設定します。</a:t>
            </a:r>
            <a:endParaRPr lang="en-US" altLang="ja-JP" dirty="0"/>
          </a:p>
        </p:txBody>
      </p:sp>
      <p:sp>
        <p:nvSpPr>
          <p:cNvPr id="13" name="テキスト ボックス 4"/>
          <p:cNvSpPr txBox="1"/>
          <p:nvPr/>
        </p:nvSpPr>
        <p:spPr>
          <a:xfrm>
            <a:off x="192088" y="2250739"/>
            <a:ext cx="439153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②</a:t>
            </a:r>
            <a:r>
              <a:rPr lang="ja-JP" altLang="en-US" dirty="0"/>
              <a:t>下図の</a:t>
            </a:r>
            <a:r>
              <a:rPr lang="en-US" altLang="ja-JP" dirty="0"/>
              <a:t>QR</a:t>
            </a:r>
            <a:r>
              <a:rPr lang="ja-JP" altLang="en-US" dirty="0"/>
              <a:t>コードを読み取ります。</a:t>
            </a:r>
            <a:r>
              <a:rPr lang="ja-JP" altLang="en-US" b="1" dirty="0">
                <a:solidFill>
                  <a:srgbClr val="F99F48"/>
                </a:solidFill>
              </a:rPr>
              <a:t>（</a:t>
            </a:r>
            <a:r>
              <a:rPr lang="en-US" altLang="ja-JP" b="1" dirty="0">
                <a:solidFill>
                  <a:srgbClr val="F99F48"/>
                </a:solidFill>
              </a:rPr>
              <a:t>※</a:t>
            </a:r>
            <a:r>
              <a:rPr lang="ja-JP" altLang="en-US" b="1" dirty="0">
                <a:solidFill>
                  <a:srgbClr val="F99F48"/>
                </a:solidFill>
              </a:rPr>
              <a:t>）</a:t>
            </a:r>
            <a:endParaRPr kumimoji="1" lang="ja-JP" altLang="en-US" b="1" dirty="0">
              <a:solidFill>
                <a:srgbClr val="F99F48"/>
              </a:solidFill>
            </a:endParaRPr>
          </a:p>
        </p:txBody>
      </p:sp>
      <p:pic>
        <p:nvPicPr>
          <p:cNvPr id="15" name="図 14" descr="画面の領域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522" y="2573735"/>
            <a:ext cx="657317" cy="647790"/>
          </a:xfrm>
          <a:prstGeom prst="rect">
            <a:avLst/>
          </a:prstGeom>
        </p:spPr>
      </p:pic>
      <p:sp>
        <p:nvSpPr>
          <p:cNvPr id="16" name="テキスト ボックス 4"/>
          <p:cNvSpPr txBox="1"/>
          <p:nvPr/>
        </p:nvSpPr>
        <p:spPr>
          <a:xfrm>
            <a:off x="192088" y="3331502"/>
            <a:ext cx="4392612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③</a:t>
            </a:r>
            <a:r>
              <a:rPr lang="ja-JP" altLang="en-US" dirty="0"/>
              <a:t>アドレスが表示されるので、メール送信するツールを選択します。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画面は一例です。利用される端末により、表示画面は異なります。</a:t>
            </a:r>
          </a:p>
        </p:txBody>
      </p:sp>
      <p:sp>
        <p:nvSpPr>
          <p:cNvPr id="18" name="テキスト ボックス 4"/>
          <p:cNvSpPr txBox="1"/>
          <p:nvPr/>
        </p:nvSpPr>
        <p:spPr>
          <a:xfrm>
            <a:off x="193504" y="6254050"/>
            <a:ext cx="2445930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④</a:t>
            </a:r>
            <a:r>
              <a:rPr lang="ja-JP" altLang="en-US" dirty="0"/>
              <a:t>メール作成画面が表示されるので、そのまま「送信」します。</a:t>
            </a:r>
            <a:endParaRPr kumimoji="1" lang="ja-JP" altLang="en-US" b="0" dirty="0"/>
          </a:p>
        </p:txBody>
      </p:sp>
      <p:sp>
        <p:nvSpPr>
          <p:cNvPr id="21" name="テキスト ボックス 4"/>
          <p:cNvSpPr txBox="1"/>
          <p:nvPr/>
        </p:nvSpPr>
        <p:spPr>
          <a:xfrm>
            <a:off x="184992" y="7672844"/>
            <a:ext cx="4281876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solidFill>
                  <a:srgbClr val="F99F48"/>
                </a:solidFill>
              </a:rPr>
              <a:t>※QR</a:t>
            </a:r>
            <a:r>
              <a:rPr lang="ja-JP" altLang="en-US" b="1" dirty="0">
                <a:solidFill>
                  <a:srgbClr val="F99F48"/>
                </a:solidFill>
              </a:rPr>
              <a:t>コードが読み取れない場合</a:t>
            </a:r>
            <a:endParaRPr lang="en-US" altLang="ja-JP" b="1" dirty="0">
              <a:solidFill>
                <a:srgbClr val="F99F48"/>
              </a:solidFill>
            </a:endParaRPr>
          </a:p>
          <a:p>
            <a:r>
              <a:rPr lang="ja-JP" altLang="en-US" dirty="0"/>
              <a:t>下記のメールアドレスをメール作成画面に直接入力し、「送信」します。</a:t>
            </a:r>
          </a:p>
        </p:txBody>
      </p:sp>
      <p:sp>
        <p:nvSpPr>
          <p:cNvPr id="23" name="テキスト ボックス 4"/>
          <p:cNvSpPr txBox="1"/>
          <p:nvPr/>
        </p:nvSpPr>
        <p:spPr>
          <a:xfrm>
            <a:off x="192088" y="9514111"/>
            <a:ext cx="439153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⑤</a:t>
            </a:r>
            <a:r>
              <a:rPr lang="ja-JP" altLang="en-US" dirty="0"/>
              <a:t>自動返信されたメールを開き、メール本文の</a:t>
            </a:r>
            <a:r>
              <a:rPr lang="en-US" altLang="ja-JP" dirty="0"/>
              <a:t>URL</a:t>
            </a:r>
            <a:r>
              <a:rPr lang="ja-JP" altLang="en-US" dirty="0"/>
              <a:t>にアクセスします。</a:t>
            </a:r>
            <a:endParaRPr kumimoji="1" lang="ja-JP" altLang="en-US" b="0" dirty="0"/>
          </a:p>
        </p:txBody>
      </p:sp>
      <p:sp>
        <p:nvSpPr>
          <p:cNvPr id="24" name="テキスト ボックス 4"/>
          <p:cNvSpPr txBox="1"/>
          <p:nvPr/>
        </p:nvSpPr>
        <p:spPr>
          <a:xfrm>
            <a:off x="4954975" y="1360240"/>
            <a:ext cx="2306885" cy="98488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dirty="0"/>
              <a:t>　　グループ</a:t>
            </a:r>
            <a:endParaRPr lang="en-US" altLang="ja-JP" dirty="0"/>
          </a:p>
          <a:p>
            <a:r>
              <a:rPr lang="ja-JP" altLang="en-US" sz="900" dirty="0"/>
              <a:t>「選択」ボタンからグループ一覧を表示し、該当するグループ名を選択します。</a:t>
            </a:r>
            <a:endParaRPr lang="en-US" altLang="ja-JP" sz="900" dirty="0"/>
          </a:p>
          <a:p>
            <a:r>
              <a:rPr lang="en-US" altLang="ja-JP" sz="900" dirty="0">
                <a:solidFill>
                  <a:srgbClr val="F99F48"/>
                </a:solidFill>
              </a:rPr>
              <a:t>※</a:t>
            </a:r>
            <a:r>
              <a:rPr lang="ja-JP" altLang="en-US" sz="900" dirty="0">
                <a:solidFill>
                  <a:srgbClr val="F99F48"/>
                </a:solidFill>
              </a:rPr>
              <a:t>グループ用</a:t>
            </a:r>
            <a:r>
              <a:rPr lang="en-US" altLang="ja-JP" sz="900" dirty="0">
                <a:solidFill>
                  <a:srgbClr val="F99F48"/>
                </a:solidFill>
              </a:rPr>
              <a:t>QR</a:t>
            </a:r>
            <a:r>
              <a:rPr lang="ja-JP" altLang="en-US" sz="900" dirty="0">
                <a:solidFill>
                  <a:srgbClr val="F99F48"/>
                </a:solidFill>
              </a:rPr>
              <a:t>コードを読み取った場合は、自動入力されています。</a:t>
            </a:r>
            <a:endParaRPr lang="en-US" altLang="ja-JP" sz="900" dirty="0">
              <a:solidFill>
                <a:srgbClr val="F99F48"/>
              </a:solidFill>
            </a:endParaRPr>
          </a:p>
        </p:txBody>
      </p:sp>
      <p:sp>
        <p:nvSpPr>
          <p:cNvPr id="26" name="テキスト ボックス 4"/>
          <p:cNvSpPr txBox="1"/>
          <p:nvPr/>
        </p:nvSpPr>
        <p:spPr>
          <a:xfrm>
            <a:off x="4950805" y="5107623"/>
            <a:ext cx="445773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⑦</a:t>
            </a:r>
            <a:r>
              <a:rPr lang="ja-JP" altLang="en-US" dirty="0"/>
              <a:t>「ユーザ登録」画面が表示されます。</a:t>
            </a:r>
            <a:endParaRPr lang="en-US" altLang="ja-JP" dirty="0"/>
          </a:p>
        </p:txBody>
      </p:sp>
      <p:sp>
        <p:nvSpPr>
          <p:cNvPr id="30" name="テキスト ボックス 2"/>
          <p:cNvSpPr txBox="1"/>
          <p:nvPr/>
        </p:nvSpPr>
        <p:spPr>
          <a:xfrm>
            <a:off x="1004673" y="1864296"/>
            <a:ext cx="2816848" cy="334313"/>
          </a:xfrm>
          <a:prstGeom prst="rect">
            <a:avLst/>
          </a:prstGeom>
          <a:noFill/>
          <a:ln w="19050">
            <a:solidFill>
              <a:srgbClr val="F99F48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tIns="72000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/>
              <a:t>ドメイン：</a:t>
            </a:r>
            <a:r>
              <a:rPr lang="en-US" altLang="ja-JP" sz="1400" dirty="0"/>
              <a:t>bcp-anpi.net</a:t>
            </a:r>
            <a:endParaRPr kumimoji="1" lang="ja-JP" altLang="en-US" sz="1400" dirty="0"/>
          </a:p>
        </p:txBody>
      </p:sp>
      <p:pic>
        <p:nvPicPr>
          <p:cNvPr id="32" name="図 31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25" y="9876890"/>
            <a:ext cx="2370275" cy="1738201"/>
          </a:xfrm>
          <a:prstGeom prst="rect">
            <a:avLst/>
          </a:prstGeom>
        </p:spPr>
      </p:pic>
      <p:sp>
        <p:nvSpPr>
          <p:cNvPr id="33" name="角丸四角形吹き出し 32"/>
          <p:cNvSpPr/>
          <p:nvPr/>
        </p:nvSpPr>
        <p:spPr>
          <a:xfrm>
            <a:off x="403941" y="10407253"/>
            <a:ext cx="1487176" cy="352097"/>
          </a:xfrm>
          <a:prstGeom prst="wedgeRoundRectCallout">
            <a:avLst>
              <a:gd name="adj1" fmla="val 67126"/>
              <a:gd name="adj2" fmla="val 122118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en-US" altLang="ja-JP" sz="1050" dirty="0">
                <a:solidFill>
                  <a:sysClr val="windowText" lastClr="000000"/>
                </a:solidFill>
              </a:rPr>
              <a:t>URL</a:t>
            </a:r>
            <a:r>
              <a:rPr lang="ja-JP" altLang="en-US" sz="1050" dirty="0">
                <a:solidFill>
                  <a:sysClr val="windowText" lastClr="000000"/>
                </a:solidFill>
              </a:rPr>
              <a:t>にアクセス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403941" y="11944717"/>
            <a:ext cx="1961530" cy="432747"/>
          </a:xfrm>
          <a:prstGeom prst="wedgeRoundRectCallout">
            <a:avLst>
              <a:gd name="adj1" fmla="val 72677"/>
              <a:gd name="adj2" fmla="val -119912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900" dirty="0">
                <a:solidFill>
                  <a:sysClr val="windowText" lastClr="000000"/>
                </a:solidFill>
              </a:rPr>
              <a:t>※</a:t>
            </a:r>
            <a:r>
              <a:rPr lang="ja-JP" altLang="en-US" sz="900" dirty="0">
                <a:solidFill>
                  <a:sysClr val="windowText" lastClr="000000"/>
                </a:solidFill>
              </a:rPr>
              <a:t>ガラケーなどで</a:t>
            </a:r>
            <a:endParaRPr lang="en-US" altLang="ja-JP" sz="900" dirty="0">
              <a:solidFill>
                <a:sysClr val="windowText" lastClr="000000"/>
              </a:solidFill>
            </a:endParaRPr>
          </a:p>
          <a:p>
            <a:r>
              <a:rPr lang="ja-JP" altLang="en-US" sz="900" dirty="0">
                <a:solidFill>
                  <a:sysClr val="windowText" lastClr="000000"/>
                </a:solidFill>
              </a:rPr>
              <a:t>　アクセスできない場合のみ使用</a:t>
            </a:r>
            <a:endParaRPr lang="en-US" altLang="ja-JP" sz="900" dirty="0">
              <a:solidFill>
                <a:sysClr val="windowText" lastClr="000000"/>
              </a:solidFill>
            </a:endParaRPr>
          </a:p>
        </p:txBody>
      </p:sp>
      <p:pic>
        <p:nvPicPr>
          <p:cNvPr id="37" name="図 36" descr="画面の領域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42" y="3880520"/>
            <a:ext cx="1745535" cy="189099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39" name="テキスト ボックス 2"/>
          <p:cNvSpPr txBox="1"/>
          <p:nvPr/>
        </p:nvSpPr>
        <p:spPr>
          <a:xfrm>
            <a:off x="118830" y="8389604"/>
            <a:ext cx="4617230" cy="307777"/>
          </a:xfrm>
          <a:prstGeom prst="rect">
            <a:avLst/>
          </a:prstGeom>
          <a:noFill/>
          <a:ln w="19050">
            <a:solidFill>
              <a:srgbClr val="F99F48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1400" dirty="0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2307876" y="4580850"/>
            <a:ext cx="331558" cy="0"/>
          </a:xfrm>
          <a:prstGeom prst="straightConnector1">
            <a:avLst/>
          </a:prstGeom>
          <a:ln w="57150">
            <a:solidFill>
              <a:srgbClr val="F99F4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角丸四角形吹き出し 42"/>
          <p:cNvSpPr/>
          <p:nvPr/>
        </p:nvSpPr>
        <p:spPr>
          <a:xfrm>
            <a:off x="768152" y="5324294"/>
            <a:ext cx="1343160" cy="650288"/>
          </a:xfrm>
          <a:prstGeom prst="wedgeRoundRectCallout">
            <a:avLst>
              <a:gd name="adj1" fmla="val 111105"/>
              <a:gd name="adj2" fmla="val -21213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r>
              <a:rPr lang="ja-JP" altLang="en-US" sz="1050" dirty="0">
                <a:solidFill>
                  <a:sysClr val="windowText" lastClr="000000"/>
                </a:solidFill>
              </a:rPr>
              <a:t>チェック済の場合、</a:t>
            </a:r>
            <a:endParaRPr lang="en-US" altLang="ja-JP" sz="1050" dirty="0">
              <a:solidFill>
                <a:sysClr val="windowText" lastClr="000000"/>
              </a:solidFill>
            </a:endParaRPr>
          </a:p>
          <a:p>
            <a:r>
              <a:rPr lang="ja-JP" altLang="en-US" sz="1050" dirty="0">
                <a:solidFill>
                  <a:sysClr val="windowText" lastClr="000000"/>
                </a:solidFill>
              </a:rPr>
              <a:t>メール作成画面に</a:t>
            </a:r>
            <a:endParaRPr lang="en-US" altLang="ja-JP" sz="1050" dirty="0">
              <a:solidFill>
                <a:sysClr val="windowText" lastClr="000000"/>
              </a:solidFill>
            </a:endParaRPr>
          </a:p>
          <a:p>
            <a:r>
              <a:rPr lang="ja-JP" altLang="en-US" sz="1050" dirty="0">
                <a:solidFill>
                  <a:sysClr val="windowText" lastClr="000000"/>
                </a:solidFill>
              </a:rPr>
              <a:t>直接移動します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029895" y="6273450"/>
            <a:ext cx="242598" cy="2412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92088" y="8993828"/>
            <a:ext cx="4464050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</a:t>
            </a:r>
            <a:r>
              <a:rPr lang="ja-JP" altLang="en-US" sz="1200" b="1" dirty="0">
                <a:solidFill>
                  <a:schemeClr val="bg1"/>
                </a:solidFill>
              </a:rPr>
              <a:t>２＞自動返信メールを受信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54975" y="568325"/>
            <a:ext cx="4454137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</a:t>
            </a:r>
            <a:r>
              <a:rPr lang="ja-JP" altLang="en-US" sz="1200" b="1" dirty="0">
                <a:solidFill>
                  <a:schemeClr val="bg1"/>
                </a:solidFill>
              </a:rPr>
              <a:t>３＞安否コールへ登録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7032848" y="2485111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7032848" y="3012867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7032848" y="3540548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5069331" y="1504256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59" name="角丸四角形吹き出し 58"/>
          <p:cNvSpPr/>
          <p:nvPr/>
        </p:nvSpPr>
        <p:spPr>
          <a:xfrm>
            <a:off x="7238030" y="4551124"/>
            <a:ext cx="1913237" cy="337508"/>
          </a:xfrm>
          <a:prstGeom prst="wedgeRoundRectCallout">
            <a:avLst>
              <a:gd name="adj1" fmla="val -37286"/>
              <a:gd name="adj2" fmla="val -91719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ja-JP" altLang="en-US" sz="1050" dirty="0">
                <a:solidFill>
                  <a:sysClr val="windowText" lastClr="000000"/>
                </a:solidFill>
              </a:rPr>
              <a:t>全て入力したらタップ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61" name="角丸四角形吹き出し 60"/>
          <p:cNvSpPr/>
          <p:nvPr/>
        </p:nvSpPr>
        <p:spPr>
          <a:xfrm>
            <a:off x="5244350" y="11162756"/>
            <a:ext cx="1913237" cy="335728"/>
          </a:xfrm>
          <a:prstGeom prst="wedgeRoundRectCallout">
            <a:avLst>
              <a:gd name="adj1" fmla="val 57969"/>
              <a:gd name="adj2" fmla="val -145154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ja-JP" altLang="en-US" sz="1050" dirty="0">
                <a:solidFill>
                  <a:sysClr val="windowText" lastClr="000000"/>
                </a:solidFill>
              </a:rPr>
              <a:t>全て入力したらタップ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7101642" y="6055142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7101642" y="7815552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7101642" y="8370788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101642" y="8895672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62" name="テキスト ボックス 4"/>
          <p:cNvSpPr txBox="1"/>
          <p:nvPr/>
        </p:nvSpPr>
        <p:spPr>
          <a:xfrm>
            <a:off x="7238030" y="55879"/>
            <a:ext cx="2171082" cy="454927"/>
          </a:xfrm>
          <a:prstGeom prst="rect">
            <a:avLst/>
          </a:prstGeom>
          <a:solidFill>
            <a:srgbClr val="FFFF99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108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モバイル版</a:t>
            </a:r>
          </a:p>
        </p:txBody>
      </p:sp>
      <p:pic>
        <p:nvPicPr>
          <p:cNvPr id="11" name="図 10" descr="画面の領域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094" y="2336519"/>
            <a:ext cx="1850069" cy="91743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20" y="3883472"/>
            <a:ext cx="1927402" cy="135234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5" name="正方形/長方形 54"/>
          <p:cNvSpPr/>
          <p:nvPr/>
        </p:nvSpPr>
        <p:spPr>
          <a:xfrm>
            <a:off x="7320880" y="2662054"/>
            <a:ext cx="373187" cy="216024"/>
          </a:xfrm>
          <a:prstGeom prst="rect">
            <a:avLst/>
          </a:prstGeom>
          <a:noFill/>
          <a:ln w="19050">
            <a:solidFill>
              <a:srgbClr val="F99F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63" name="直線矢印コネクタ 62"/>
          <p:cNvCxnSpPr>
            <a:cxnSpLocks/>
            <a:stCxn id="55" idx="1"/>
          </p:cNvCxnSpPr>
          <p:nvPr/>
        </p:nvCxnSpPr>
        <p:spPr>
          <a:xfrm flipH="1">
            <a:off x="6857924" y="2770066"/>
            <a:ext cx="462956" cy="217467"/>
          </a:xfrm>
          <a:prstGeom prst="straightConnector1">
            <a:avLst/>
          </a:prstGeom>
          <a:ln w="57150">
            <a:solidFill>
              <a:srgbClr val="F99F4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4">
            <a:extLst>
              <a:ext uri="{FF2B5EF4-FFF2-40B4-BE49-F238E27FC236}">
                <a16:creationId xmlns:a16="http://schemas.microsoft.com/office/drawing/2014/main" id="{70C8D583-D813-448D-9D02-006963CAD77B}"/>
              </a:ext>
            </a:extLst>
          </p:cNvPr>
          <p:cNvSpPr txBox="1"/>
          <p:nvPr/>
        </p:nvSpPr>
        <p:spPr>
          <a:xfrm>
            <a:off x="192088" y="1242663"/>
            <a:ext cx="4392612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rgbClr val="78BBE6"/>
                </a:solidFill>
              </a:rPr>
              <a:t>※PC</a:t>
            </a:r>
            <a:r>
              <a:rPr lang="ja-JP" altLang="en-US" dirty="0">
                <a:solidFill>
                  <a:srgbClr val="78BBE6"/>
                </a:solidFill>
              </a:rPr>
              <a:t>からのメール受信を拒否している場合のみ。</a:t>
            </a:r>
            <a:endParaRPr lang="en-US" altLang="ja-JP" dirty="0">
              <a:solidFill>
                <a:srgbClr val="78BBE6"/>
              </a:solidFill>
            </a:endParaRPr>
          </a:p>
          <a:p>
            <a:r>
              <a:rPr lang="en-US" altLang="ja-JP" dirty="0">
                <a:solidFill>
                  <a:srgbClr val="78BBE6"/>
                </a:solidFill>
              </a:rPr>
              <a:t>※</a:t>
            </a:r>
            <a:r>
              <a:rPr lang="ja-JP" altLang="en-US" dirty="0">
                <a:solidFill>
                  <a:srgbClr val="78BBE6"/>
                </a:solidFill>
              </a:rPr>
              <a:t>設定方法は、各端末の取扱説明書を確認いただくか、</a:t>
            </a:r>
            <a:endParaRPr lang="en-US" altLang="ja-JP" dirty="0">
              <a:solidFill>
                <a:srgbClr val="78BBE6"/>
              </a:solidFill>
            </a:endParaRPr>
          </a:p>
          <a:p>
            <a:r>
              <a:rPr lang="ja-JP" altLang="en-US" dirty="0">
                <a:solidFill>
                  <a:srgbClr val="78BBE6"/>
                </a:solidFill>
              </a:rPr>
              <a:t>安否コールの「受信設定マニュアル」を参照ください。</a:t>
            </a:r>
          </a:p>
        </p:txBody>
      </p:sp>
      <p:sp>
        <p:nvSpPr>
          <p:cNvPr id="82" name="テキスト ボックス 4">
            <a:extLst>
              <a:ext uri="{FF2B5EF4-FFF2-40B4-BE49-F238E27FC236}">
                <a16:creationId xmlns:a16="http://schemas.microsoft.com/office/drawing/2014/main" id="{7EC8CCAE-6124-4481-A1E9-76A99A4045B2}"/>
              </a:ext>
            </a:extLst>
          </p:cNvPr>
          <p:cNvSpPr txBox="1"/>
          <p:nvPr/>
        </p:nvSpPr>
        <p:spPr>
          <a:xfrm>
            <a:off x="4954976" y="3304456"/>
            <a:ext cx="2092016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dirty="0"/>
              <a:t>　　氏名</a:t>
            </a:r>
            <a:endParaRPr lang="en-US" altLang="ja-JP" dirty="0"/>
          </a:p>
          <a:p>
            <a:r>
              <a:rPr lang="ja-JP" altLang="en-US" sz="900" dirty="0"/>
              <a:t>姓名のスペースは、なくても構いません。</a:t>
            </a:r>
            <a:endParaRPr lang="en-US" altLang="ja-JP" sz="900" dirty="0"/>
          </a:p>
        </p:txBody>
      </p:sp>
      <p:sp>
        <p:nvSpPr>
          <p:cNvPr id="83" name="テキスト ボックス 4">
            <a:extLst>
              <a:ext uri="{FF2B5EF4-FFF2-40B4-BE49-F238E27FC236}">
                <a16:creationId xmlns:a16="http://schemas.microsoft.com/office/drawing/2014/main" id="{BB7DBAF6-4C7B-47D8-B19A-254AE1C1746E}"/>
              </a:ext>
            </a:extLst>
          </p:cNvPr>
          <p:cNvSpPr txBox="1"/>
          <p:nvPr/>
        </p:nvSpPr>
        <p:spPr>
          <a:xfrm>
            <a:off x="4954975" y="4024536"/>
            <a:ext cx="2283055" cy="5693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dirty="0"/>
              <a:t>　　メールアドレス</a:t>
            </a:r>
            <a:endParaRPr lang="en-US" altLang="ja-JP" dirty="0"/>
          </a:p>
          <a:p>
            <a:r>
              <a:rPr lang="ja-JP" altLang="en-US" sz="900" dirty="0"/>
              <a:t>自動入力されています。</a:t>
            </a:r>
            <a:endParaRPr lang="en-US" altLang="ja-JP" sz="900" dirty="0"/>
          </a:p>
        </p:txBody>
      </p:sp>
      <p:sp>
        <p:nvSpPr>
          <p:cNvPr id="84" name="テキスト ボックス 4">
            <a:extLst>
              <a:ext uri="{FF2B5EF4-FFF2-40B4-BE49-F238E27FC236}">
                <a16:creationId xmlns:a16="http://schemas.microsoft.com/office/drawing/2014/main" id="{BD443DC0-9913-4DC0-B4BE-086A8B679F96}"/>
              </a:ext>
            </a:extLst>
          </p:cNvPr>
          <p:cNvSpPr txBox="1"/>
          <p:nvPr/>
        </p:nvSpPr>
        <p:spPr>
          <a:xfrm>
            <a:off x="4954975" y="1043972"/>
            <a:ext cx="4454138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⑥</a:t>
            </a:r>
            <a:r>
              <a:rPr lang="ja-JP" altLang="en-US" dirty="0"/>
              <a:t>「端末認証画面」が表示されます。</a:t>
            </a:r>
            <a:endParaRPr lang="en-US" altLang="ja-JP" dirty="0"/>
          </a:p>
        </p:txBody>
      </p:sp>
      <p:sp>
        <p:nvSpPr>
          <p:cNvPr id="58" name="正方形/長方形 57"/>
          <p:cNvSpPr/>
          <p:nvPr/>
        </p:nvSpPr>
        <p:spPr>
          <a:xfrm>
            <a:off x="5064093" y="4164729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5064093" y="3452139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5064092" y="5519780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5064091" y="7059857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5068124" y="7913526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5068124" y="8647397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5064091" y="9715323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01A9E4D0-99B7-00A5-8E54-D58D6985E7D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880" y="5369233"/>
            <a:ext cx="2066926" cy="563005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5" name="テキスト ボックス 4">
            <a:extLst>
              <a:ext uri="{FF2B5EF4-FFF2-40B4-BE49-F238E27FC236}">
                <a16:creationId xmlns:a16="http://schemas.microsoft.com/office/drawing/2014/main" id="{99AD85C5-3188-C86A-BFFC-933008B1264B}"/>
              </a:ext>
            </a:extLst>
          </p:cNvPr>
          <p:cNvSpPr txBox="1"/>
          <p:nvPr/>
        </p:nvSpPr>
        <p:spPr>
          <a:xfrm>
            <a:off x="4971966" y="8482913"/>
            <a:ext cx="2062629" cy="112338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携帯電話番号（任意）</a:t>
            </a:r>
            <a:endParaRPr lang="en-US" altLang="ja-JP" dirty="0"/>
          </a:p>
          <a:p>
            <a:endParaRPr lang="en-US" altLang="ja-JP" sz="900" dirty="0"/>
          </a:p>
          <a:p>
            <a:endParaRPr lang="en-US" altLang="ja-JP" sz="900" dirty="0"/>
          </a:p>
          <a:p>
            <a:r>
              <a:rPr lang="ja-JP" altLang="en-US" sz="900" dirty="0"/>
              <a:t>■メールアドレス</a:t>
            </a:r>
            <a:endParaRPr lang="en-US" altLang="ja-JP" sz="900" dirty="0"/>
          </a:p>
          <a:p>
            <a:r>
              <a:rPr lang="ja-JP" altLang="en-US" sz="900" dirty="0"/>
              <a:t>自動入力されています。</a:t>
            </a:r>
            <a:endParaRPr lang="en-US" altLang="ja-JP" sz="900" dirty="0"/>
          </a:p>
          <a:p>
            <a:endParaRPr lang="en-US" altLang="ja-JP" sz="9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AD1C1A8-1F9B-C4A7-6A3E-72A7E2E88028}"/>
              </a:ext>
            </a:extLst>
          </p:cNvPr>
          <p:cNvSpPr txBox="1"/>
          <p:nvPr/>
        </p:nvSpPr>
        <p:spPr>
          <a:xfrm>
            <a:off x="7289759" y="9602486"/>
            <a:ext cx="3895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err="1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Arial Narrow" panose="020B0606020202030204" pitchFamily="34" charset="0"/>
                <a:ea typeface="ＭＳ Ｐゴシック" panose="020B0600070205080204" pitchFamily="50" charset="-128"/>
              </a:rPr>
              <a:t>sam</a:t>
            </a:r>
            <a:endParaRPr kumimoji="1" lang="ja-JP" altLang="en-US" sz="800" dirty="0">
              <a:solidFill>
                <a:schemeClr val="bg1">
                  <a:lumMod val="50000"/>
                </a:schemeClr>
              </a:solidFill>
              <a:highlight>
                <a:srgbClr val="FFFFFF"/>
              </a:highlight>
              <a:latin typeface="Arial Narrow" panose="020B0606020202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550DFB0-09C1-FC06-1273-DC4FCC982644}"/>
              </a:ext>
            </a:extLst>
          </p:cNvPr>
          <p:cNvSpPr/>
          <p:nvPr/>
        </p:nvSpPr>
        <p:spPr>
          <a:xfrm>
            <a:off x="7101642" y="10031534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7171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図 46">
            <a:extLst>
              <a:ext uri="{FF2B5EF4-FFF2-40B4-BE49-F238E27FC236}">
                <a16:creationId xmlns:a16="http://schemas.microsoft.com/office/drawing/2014/main" id="{C08DE837-9ED3-A142-EAD6-5CE223A734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608" y="1777479"/>
            <a:ext cx="2212158" cy="751724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D9FB111C-641B-C9DC-438F-76C670BCF0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763" y="946539"/>
            <a:ext cx="2107758" cy="425454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5" name="図 4" descr="画面の領域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098" y="12222003"/>
            <a:ext cx="1696497" cy="443072"/>
          </a:xfrm>
          <a:prstGeom prst="rect">
            <a:avLst/>
          </a:prstGeom>
        </p:spPr>
      </p:pic>
      <p:sp>
        <p:nvSpPr>
          <p:cNvPr id="6" name="テキスト ボックス 4"/>
          <p:cNvSpPr txBox="1"/>
          <p:nvPr/>
        </p:nvSpPr>
        <p:spPr>
          <a:xfrm>
            <a:off x="199681" y="1069593"/>
            <a:ext cx="2274867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⑧</a:t>
            </a:r>
            <a:r>
              <a:rPr lang="ja-JP" altLang="en-US" dirty="0"/>
              <a:t>入力内容を確認します。</a:t>
            </a:r>
            <a:endParaRPr lang="en-US" altLang="ja-JP" dirty="0"/>
          </a:p>
          <a:p>
            <a:endParaRPr kumimoji="1" lang="en-US" altLang="ja-JP" b="0" dirty="0"/>
          </a:p>
          <a:p>
            <a:r>
              <a:rPr kumimoji="1" lang="en-US" altLang="ja-JP" sz="900" b="0" dirty="0"/>
              <a:t>※</a:t>
            </a:r>
            <a:r>
              <a:rPr kumimoji="1" lang="ja-JP" altLang="en-US" sz="900" b="0" dirty="0"/>
              <a:t>修正がある場合は、「戻る」ボタンで「ユーザ登録」画面に戻ります。</a:t>
            </a:r>
          </a:p>
        </p:txBody>
      </p:sp>
      <p:sp>
        <p:nvSpPr>
          <p:cNvPr id="7" name="テキスト ボックス 4"/>
          <p:cNvSpPr txBox="1"/>
          <p:nvPr/>
        </p:nvSpPr>
        <p:spPr>
          <a:xfrm>
            <a:off x="199681" y="5110857"/>
            <a:ext cx="4445749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⑨</a:t>
            </a:r>
            <a:r>
              <a:rPr lang="ja-JP" altLang="en-US" dirty="0"/>
              <a:t>ユーザ登録が完了しました。</a:t>
            </a:r>
            <a:endParaRPr kumimoji="1" lang="ja-JP" altLang="en-US" b="0" dirty="0"/>
          </a:p>
        </p:txBody>
      </p:sp>
      <p:cxnSp>
        <p:nvCxnSpPr>
          <p:cNvPr id="9" name="直線コネクタ 8"/>
          <p:cNvCxnSpPr>
            <a:cxnSpLocks/>
          </p:cNvCxnSpPr>
          <p:nvPr/>
        </p:nvCxnSpPr>
        <p:spPr>
          <a:xfrm flipH="1">
            <a:off x="4800600" y="568325"/>
            <a:ext cx="3378" cy="1209754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99681" y="229771"/>
            <a:ext cx="4464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「安否コール」登録手順書</a:t>
            </a:r>
            <a:endParaRPr lang="en-US" altLang="ja-JP" sz="16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2088" y="576625"/>
            <a:ext cx="4464050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STEP4</a:t>
            </a:r>
            <a:r>
              <a:rPr lang="ja-JP" altLang="en-US" sz="1200" b="1" dirty="0">
                <a:solidFill>
                  <a:schemeClr val="bg1"/>
                </a:solidFill>
              </a:rPr>
              <a:t>＞登録内容の確認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319742" y="4404365"/>
            <a:ext cx="1913237" cy="394656"/>
          </a:xfrm>
          <a:prstGeom prst="wedgeRoundRectCallout">
            <a:avLst>
              <a:gd name="adj1" fmla="val 99216"/>
              <a:gd name="adj2" fmla="val 59530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ja-JP" altLang="en-US" sz="1050" dirty="0">
                <a:solidFill>
                  <a:sysClr val="windowText" lastClr="000000"/>
                </a:solidFill>
              </a:rPr>
              <a:t>内容を確認したらタップ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2088" y="6760840"/>
            <a:ext cx="4471643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STEP5</a:t>
            </a:r>
            <a:r>
              <a:rPr lang="ja-JP" altLang="en-US" sz="1200" b="1" dirty="0">
                <a:solidFill>
                  <a:schemeClr val="bg1"/>
                </a:solidFill>
              </a:rPr>
              <a:t>＞モバイルサイトのブックマーク</a:t>
            </a:r>
          </a:p>
        </p:txBody>
      </p:sp>
      <p:sp>
        <p:nvSpPr>
          <p:cNvPr id="16" name="テキスト ボックス 4"/>
          <p:cNvSpPr txBox="1"/>
          <p:nvPr/>
        </p:nvSpPr>
        <p:spPr>
          <a:xfrm>
            <a:off x="192087" y="7283767"/>
            <a:ext cx="2354038" cy="93871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⑩</a:t>
            </a:r>
            <a:r>
              <a:rPr lang="ja-JP" altLang="en-US" dirty="0"/>
              <a:t>手順⑨の「トップへ」ボタンを押下し、モバイルサイト（右図）をブックマークします。</a:t>
            </a:r>
            <a:endParaRPr lang="en-US" altLang="ja-JP" dirty="0"/>
          </a:p>
          <a:p>
            <a:r>
              <a:rPr lang="ja-JP" altLang="en-US" dirty="0"/>
              <a:t>ブックマーク方法は、各端末の設定方法に従ってください。</a:t>
            </a:r>
            <a:endParaRPr lang="en-US" altLang="ja-JP" dirty="0"/>
          </a:p>
        </p:txBody>
      </p:sp>
      <p:sp>
        <p:nvSpPr>
          <p:cNvPr id="17" name="角丸四角形吹き出し 16"/>
          <p:cNvSpPr/>
          <p:nvPr/>
        </p:nvSpPr>
        <p:spPr>
          <a:xfrm>
            <a:off x="393497" y="5933302"/>
            <a:ext cx="1839482" cy="505889"/>
          </a:xfrm>
          <a:prstGeom prst="wedgeRoundRectCallout">
            <a:avLst>
              <a:gd name="adj1" fmla="val 66408"/>
              <a:gd name="adj2" fmla="val 31709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r>
              <a:rPr lang="ja-JP" altLang="en-US" sz="1050" dirty="0">
                <a:solidFill>
                  <a:sysClr val="windowText" lastClr="000000"/>
                </a:solidFill>
              </a:rPr>
              <a:t>タップして</a:t>
            </a:r>
            <a:endParaRPr lang="en-US" altLang="ja-JP" sz="1050" dirty="0">
              <a:solidFill>
                <a:sysClr val="windowText" lastClr="000000"/>
              </a:solidFill>
            </a:endParaRPr>
          </a:p>
          <a:p>
            <a:r>
              <a:rPr lang="ja-JP" altLang="en-US" sz="1050" dirty="0">
                <a:solidFill>
                  <a:sysClr val="windowText" lastClr="000000"/>
                </a:solidFill>
              </a:rPr>
              <a:t>モバイルサイトニューへ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50371" y="581188"/>
            <a:ext cx="4464050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en-US" altLang="ja-JP" sz="1200" b="1" dirty="0">
                <a:solidFill>
                  <a:schemeClr val="bg1"/>
                </a:solidFill>
              </a:rPr>
              <a:t>※</a:t>
            </a:r>
            <a:r>
              <a:rPr lang="ja-JP" altLang="en-US" sz="1200" b="1" dirty="0">
                <a:solidFill>
                  <a:schemeClr val="bg1"/>
                </a:solidFill>
              </a:rPr>
              <a:t>ユーザ情報の変更</a:t>
            </a:r>
          </a:p>
        </p:txBody>
      </p:sp>
      <p:sp>
        <p:nvSpPr>
          <p:cNvPr id="19" name="テキスト ボックス 4"/>
          <p:cNvSpPr txBox="1"/>
          <p:nvPr/>
        </p:nvSpPr>
        <p:spPr>
          <a:xfrm>
            <a:off x="4948311" y="1093213"/>
            <a:ext cx="4466109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モバイルサイトメニュー「マイページ」より、ユーザ情報の変更が行えます。</a:t>
            </a:r>
            <a:endParaRPr lang="en-US" altLang="ja-JP" dirty="0"/>
          </a:p>
          <a:p>
            <a:r>
              <a:rPr lang="ja-JP" altLang="en-US" dirty="0"/>
              <a:t>メールアドレスの追加・変更などにご利用ください。</a:t>
            </a:r>
            <a:endParaRPr lang="en-US" altLang="ja-JP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61" b="4973"/>
          <a:stretch/>
        </p:blipFill>
        <p:spPr>
          <a:xfrm>
            <a:off x="7255383" y="7185513"/>
            <a:ext cx="2153730" cy="487140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05B645C8-40B5-F494-E966-66C249D74B94}"/>
              </a:ext>
            </a:extLst>
          </p:cNvPr>
          <p:cNvGrpSpPr/>
          <p:nvPr/>
        </p:nvGrpSpPr>
        <p:grpSpPr>
          <a:xfrm>
            <a:off x="5088632" y="8482789"/>
            <a:ext cx="2317952" cy="256301"/>
            <a:chOff x="5002928" y="7956769"/>
            <a:chExt cx="2317952" cy="256301"/>
          </a:xfrm>
        </p:grpSpPr>
        <p:cxnSp>
          <p:nvCxnSpPr>
            <p:cNvPr id="20" name="直線矢印コネクタ 19"/>
            <p:cNvCxnSpPr>
              <a:cxnSpLocks/>
            </p:cNvCxnSpPr>
            <p:nvPr/>
          </p:nvCxnSpPr>
          <p:spPr>
            <a:xfrm>
              <a:off x="6982914" y="8078366"/>
              <a:ext cx="337966" cy="0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正方形/長方形 25"/>
            <p:cNvSpPr/>
            <p:nvPr/>
          </p:nvSpPr>
          <p:spPr>
            <a:xfrm>
              <a:off x="5002928" y="7956769"/>
              <a:ext cx="1977331" cy="25630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4"/>
          <p:cNvSpPr txBox="1"/>
          <p:nvPr/>
        </p:nvSpPr>
        <p:spPr>
          <a:xfrm>
            <a:off x="7156106" y="5896076"/>
            <a:ext cx="2352283" cy="127727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「家族登録」では、ご家族を最大</a:t>
            </a:r>
            <a:r>
              <a:rPr lang="en-US" altLang="ja-JP" dirty="0"/>
              <a:t>7</a:t>
            </a:r>
            <a:r>
              <a:rPr lang="ja-JP" altLang="en-US" dirty="0"/>
              <a:t>名まで登録できます。</a:t>
            </a:r>
            <a:endParaRPr lang="en-US" altLang="ja-JP" dirty="0"/>
          </a:p>
          <a:p>
            <a:r>
              <a:rPr lang="ja-JP" altLang="en-US" dirty="0"/>
              <a:t>登録されたご家族は、家族掲示板をご利用頂けます。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ご家族自身で登録することも可能です。登録方法は、「家族登録手順書」を参照ください。</a:t>
            </a:r>
            <a:endParaRPr lang="en-US" altLang="ja-JP" dirty="0"/>
          </a:p>
        </p:txBody>
      </p:sp>
      <p:sp>
        <p:nvSpPr>
          <p:cNvPr id="23" name="テキスト ボックス 4"/>
          <p:cNvSpPr txBox="1"/>
          <p:nvPr/>
        </p:nvSpPr>
        <p:spPr>
          <a:xfrm>
            <a:off x="192087" y="8610940"/>
            <a:ext cx="2354038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モバイルサイトは、</a:t>
            </a:r>
            <a:endParaRPr lang="en-US" altLang="ja-JP" dirty="0"/>
          </a:p>
          <a:p>
            <a:r>
              <a:rPr lang="ja-JP" altLang="en-US" dirty="0"/>
              <a:t>以下の</a:t>
            </a:r>
            <a:r>
              <a:rPr lang="en-US" altLang="ja-JP" dirty="0"/>
              <a:t>QR</a:t>
            </a:r>
            <a:r>
              <a:rPr lang="ja-JP" altLang="en-US" dirty="0"/>
              <a:t>コード・</a:t>
            </a:r>
            <a:r>
              <a:rPr lang="en-US" altLang="ja-JP" dirty="0"/>
              <a:t>URL</a:t>
            </a:r>
            <a:r>
              <a:rPr lang="ja-JP" altLang="en-US" dirty="0"/>
              <a:t>からも</a:t>
            </a:r>
            <a:endParaRPr lang="en-US" altLang="ja-JP" dirty="0"/>
          </a:p>
          <a:p>
            <a:r>
              <a:rPr lang="ja-JP" altLang="en-US" dirty="0"/>
              <a:t>アクセスできます。</a:t>
            </a:r>
            <a:endParaRPr lang="en-US" altLang="ja-JP" dirty="0"/>
          </a:p>
        </p:txBody>
      </p:sp>
      <p:pic>
        <p:nvPicPr>
          <p:cNvPr id="24" name="図 23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71" y="9348514"/>
            <a:ext cx="657317" cy="647790"/>
          </a:xfrm>
          <a:prstGeom prst="rect">
            <a:avLst/>
          </a:prstGeom>
        </p:spPr>
      </p:pic>
      <p:sp>
        <p:nvSpPr>
          <p:cNvPr id="25" name="テキスト ボックス 4"/>
          <p:cNvSpPr txBox="1"/>
          <p:nvPr/>
        </p:nvSpPr>
        <p:spPr>
          <a:xfrm>
            <a:off x="570244" y="10032170"/>
            <a:ext cx="62774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/>
              <a:t>SSL</a:t>
            </a:r>
            <a:r>
              <a:rPr lang="ja-JP" altLang="en-US" dirty="0"/>
              <a:t>版</a:t>
            </a:r>
            <a:endParaRPr lang="en-US" altLang="ja-JP" dirty="0"/>
          </a:p>
        </p:txBody>
      </p:sp>
      <p:pic>
        <p:nvPicPr>
          <p:cNvPr id="27" name="図 26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866" y="9348514"/>
            <a:ext cx="657317" cy="647790"/>
          </a:xfrm>
          <a:prstGeom prst="rect">
            <a:avLst/>
          </a:prstGeom>
        </p:spPr>
      </p:pic>
      <p:sp>
        <p:nvSpPr>
          <p:cNvPr id="29" name="テキスト ボックス 4"/>
          <p:cNvSpPr txBox="1"/>
          <p:nvPr/>
        </p:nvSpPr>
        <p:spPr>
          <a:xfrm>
            <a:off x="1469611" y="10022818"/>
            <a:ext cx="72545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非</a:t>
            </a:r>
            <a:r>
              <a:rPr lang="en-US" altLang="ja-JP" dirty="0"/>
              <a:t>SSL</a:t>
            </a:r>
            <a:r>
              <a:rPr lang="ja-JP" altLang="en-US" dirty="0"/>
              <a:t>版</a:t>
            </a:r>
            <a:endParaRPr lang="en-US" altLang="ja-JP" dirty="0"/>
          </a:p>
        </p:txBody>
      </p:sp>
      <p:sp>
        <p:nvSpPr>
          <p:cNvPr id="30" name="テキスト ボックス 2"/>
          <p:cNvSpPr txBox="1"/>
          <p:nvPr/>
        </p:nvSpPr>
        <p:spPr>
          <a:xfrm>
            <a:off x="192086" y="11776259"/>
            <a:ext cx="4608513" cy="45742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tIns="72000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dirty="0"/>
          </a:p>
          <a:p>
            <a:pPr algn="ctr"/>
            <a:r>
              <a:rPr kumimoji="1" lang="en-US" altLang="ja-JP" dirty="0"/>
              <a:t>※</a:t>
            </a:r>
            <a:r>
              <a:rPr kumimoji="1" lang="ja-JP" altLang="en-US" dirty="0"/>
              <a:t>非</a:t>
            </a:r>
            <a:r>
              <a:rPr kumimoji="1" lang="en-US" altLang="ja-JP" dirty="0"/>
              <a:t>SSL</a:t>
            </a:r>
            <a:r>
              <a:rPr kumimoji="1" lang="ja-JP" altLang="en-US" dirty="0"/>
              <a:t>の場合は「</a:t>
            </a:r>
            <a:r>
              <a:rPr kumimoji="1" lang="en-US" altLang="ja-JP" dirty="0"/>
              <a:t>http://</a:t>
            </a:r>
            <a:r>
              <a:rPr kumimoji="1" lang="ja-JP" altLang="en-US" dirty="0"/>
              <a:t>～」と入力ください</a:t>
            </a:r>
          </a:p>
        </p:txBody>
      </p:sp>
      <p:sp>
        <p:nvSpPr>
          <p:cNvPr id="32" name="テキスト ボックス 4"/>
          <p:cNvSpPr txBox="1"/>
          <p:nvPr/>
        </p:nvSpPr>
        <p:spPr>
          <a:xfrm>
            <a:off x="199681" y="10604132"/>
            <a:ext cx="2346444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/>
              <a:t>※</a:t>
            </a:r>
            <a:r>
              <a:rPr lang="ja-JP" altLang="en-US" sz="1000" dirty="0"/>
              <a:t>「端末認証画面」</a:t>
            </a:r>
            <a:endParaRPr lang="en-US" altLang="ja-JP" sz="1000" dirty="0"/>
          </a:p>
          <a:p>
            <a:r>
              <a:rPr lang="ja-JP" altLang="en-US" sz="1000" dirty="0"/>
              <a:t>（</a:t>
            </a:r>
            <a:r>
              <a:rPr lang="en-US" altLang="ja-JP" sz="1000" dirty="0"/>
              <a:t>&lt;3&gt;</a:t>
            </a:r>
            <a:r>
              <a:rPr lang="ja-JP" altLang="en-US" sz="1000" dirty="0"/>
              <a:t>手順⑥の画面）が表示された場合は、安否コールに登録されている情報を入力ください。</a:t>
            </a:r>
            <a:endParaRPr lang="en-US" altLang="ja-JP" sz="1050" dirty="0"/>
          </a:p>
        </p:txBody>
      </p:sp>
      <p:sp>
        <p:nvSpPr>
          <p:cNvPr id="34" name="テキスト ボックス 4"/>
          <p:cNvSpPr txBox="1"/>
          <p:nvPr/>
        </p:nvSpPr>
        <p:spPr>
          <a:xfrm>
            <a:off x="7238030" y="55879"/>
            <a:ext cx="2171082" cy="454927"/>
          </a:xfrm>
          <a:prstGeom prst="rect">
            <a:avLst/>
          </a:prstGeom>
          <a:solidFill>
            <a:srgbClr val="FFFF99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108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モバイル版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1728E44-9807-9082-7DAD-2A2D6975BBB8}"/>
              </a:ext>
            </a:extLst>
          </p:cNvPr>
          <p:cNvSpPr/>
          <p:nvPr/>
        </p:nvSpPr>
        <p:spPr>
          <a:xfrm>
            <a:off x="2565224" y="4304612"/>
            <a:ext cx="1012807" cy="142184"/>
          </a:xfrm>
          <a:prstGeom prst="rect">
            <a:avLst/>
          </a:prstGeom>
          <a:solidFill>
            <a:srgbClr val="F8F8F8"/>
          </a:solidFill>
          <a:ln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1CDD132-0AAC-3B72-B493-7A62102700DD}"/>
              </a:ext>
            </a:extLst>
          </p:cNvPr>
          <p:cNvSpPr txBox="1"/>
          <p:nvPr/>
        </p:nvSpPr>
        <p:spPr>
          <a:xfrm>
            <a:off x="2538763" y="3933178"/>
            <a:ext cx="14480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solidFill>
                  <a:srgbClr val="6D6D6D"/>
                </a:solidFill>
              </a:rPr>
              <a:t>sample@adtechnica.co.jp</a:t>
            </a:r>
            <a:endParaRPr kumimoji="1" lang="ja-JP" altLang="en-US" sz="700" dirty="0">
              <a:solidFill>
                <a:srgbClr val="6D6D6D"/>
              </a:solidFill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2401B614-6D52-F320-5066-993E0ABD379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25" y="5280208"/>
            <a:ext cx="2099018" cy="142861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426CAF5-C80D-EE05-A74B-B9FAC087DAF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548" y="7375371"/>
            <a:ext cx="2195370" cy="408989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4418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629</Words>
  <Application>Microsoft Office PowerPoint</Application>
  <PresentationFormat>A3 297x420 mm</PresentationFormat>
  <Paragraphs>99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Arial Narrow</vt:lpstr>
      <vt:lpstr>Calibri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hosomi</dc:creator>
  <cp:lastModifiedBy>akaike.m</cp:lastModifiedBy>
  <cp:revision>227</cp:revision>
  <cp:lastPrinted>2017-08-07T03:06:06Z</cp:lastPrinted>
  <dcterms:created xsi:type="dcterms:W3CDTF">2015-11-11T01:16:47Z</dcterms:created>
  <dcterms:modified xsi:type="dcterms:W3CDTF">2023-02-09T02:10:16Z</dcterms:modified>
</cp:coreProperties>
</file>